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324" r:id="rId2"/>
    <p:sldId id="325" r:id="rId3"/>
    <p:sldId id="326" r:id="rId4"/>
    <p:sldId id="323" r:id="rId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456" autoAdjust="0"/>
    <p:restoredTop sz="94660"/>
  </p:normalViewPr>
  <p:slideViewPr>
    <p:cSldViewPr>
      <p:cViewPr varScale="1">
        <p:scale>
          <a:sx n="129" d="100"/>
          <a:sy n="129" d="100"/>
        </p:scale>
        <p:origin x="648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8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245662F8-D73D-4A20-A183-4CC7EE08648A}" type="datetimeFigureOut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5B88B8-271C-497C-9C31-B767E7CD46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3520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32BC3E71-F4D0-453E-AD8A-619EA6792A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649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0 h 154"/>
                  <a:gd name="T2" fmla="*/ 0 w 144"/>
                  <a:gd name="T3" fmla="*/ 0 h 154"/>
                  <a:gd name="T4" fmla="*/ 0 w 144"/>
                  <a:gd name="T5" fmla="*/ 0 h 154"/>
                  <a:gd name="T6" fmla="*/ 0 w 144"/>
                  <a:gd name="T7" fmla="*/ 0 h 154"/>
                  <a:gd name="T8" fmla="*/ 0 w 144"/>
                  <a:gd name="T9" fmla="*/ 0 h 154"/>
                  <a:gd name="T10" fmla="*/ 0 w 144"/>
                  <a:gd name="T11" fmla="*/ 0 h 154"/>
                  <a:gd name="T12" fmla="*/ 0 w 144"/>
                  <a:gd name="T13" fmla="*/ 0 h 154"/>
                  <a:gd name="T14" fmla="*/ 0 w 144"/>
                  <a:gd name="T15" fmla="*/ 0 h 154"/>
                  <a:gd name="T16" fmla="*/ 0 w 144"/>
                  <a:gd name="T17" fmla="*/ 0 h 154"/>
                  <a:gd name="T18" fmla="*/ 0 w 144"/>
                  <a:gd name="T19" fmla="*/ 0 h 154"/>
                  <a:gd name="T20" fmla="*/ 0 w 144"/>
                  <a:gd name="T21" fmla="*/ 0 h 154"/>
                  <a:gd name="T22" fmla="*/ 0 w 144"/>
                  <a:gd name="T23" fmla="*/ 0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</p:grpSp>
      <p:sp>
        <p:nvSpPr>
          <p:cNvPr id="527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27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fld id="{3D4E3BBD-3A0B-4B6B-A9BA-8B990E6FCAA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A8CE26-AC9F-4D60-8443-54B250DDF8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95C451-3B3C-4F19-92FA-DD473BF15B6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1625" y="1600200"/>
            <a:ext cx="8540750" cy="44989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816A08-4134-4444-8578-ADFC0C6D0B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1C480C-BCF8-4246-A436-9E2368F6BE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42E1E7-6501-44E2-9AA8-4CECFDE258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7BE31C-23E9-475C-AC59-8A9A5B9B4D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12BAF1-3489-4F6F-9F2E-D15EE121106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B893C-6584-41EC-9B11-AA562E5DD6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0F1826-5A33-413B-BAA9-086FE3BD81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A9689-8BE2-42BC-A40A-1BA789FB79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134547-3C7A-45AB-8A7C-FB1C990D71F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0 h 154"/>
                  <a:gd name="T2" fmla="*/ 0 w 144"/>
                  <a:gd name="T3" fmla="*/ 0 h 154"/>
                  <a:gd name="T4" fmla="*/ 0 w 144"/>
                  <a:gd name="T5" fmla="*/ 0 h 154"/>
                  <a:gd name="T6" fmla="*/ 0 w 144"/>
                  <a:gd name="T7" fmla="*/ 0 h 154"/>
                  <a:gd name="T8" fmla="*/ 0 w 144"/>
                  <a:gd name="T9" fmla="*/ 0 h 154"/>
                  <a:gd name="T10" fmla="*/ 0 w 144"/>
                  <a:gd name="T11" fmla="*/ 0 h 154"/>
                  <a:gd name="T12" fmla="*/ 0 w 144"/>
                  <a:gd name="T13" fmla="*/ 0 h 154"/>
                  <a:gd name="T14" fmla="*/ 0 w 144"/>
                  <a:gd name="T15" fmla="*/ 0 h 154"/>
                  <a:gd name="T16" fmla="*/ 0 w 144"/>
                  <a:gd name="T17" fmla="*/ 0 h 154"/>
                  <a:gd name="T18" fmla="*/ 0 w 144"/>
                  <a:gd name="T19" fmla="*/ 0 h 154"/>
                  <a:gd name="T20" fmla="*/ 0 w 144"/>
                  <a:gd name="T21" fmla="*/ 0 h 154"/>
                  <a:gd name="T22" fmla="*/ 0 w 144"/>
                  <a:gd name="T23" fmla="*/ 0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424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</p:grpSp>
      <p:sp>
        <p:nvSpPr>
          <p:cNvPr id="424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25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5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5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fld id="{7174D648-8157-4616-96E4-2A6EF93A541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25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1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lewis66@illinois.edu" TargetMode="External"/><Relationship Id="rId2" Type="http://schemas.openxmlformats.org/officeDocument/2006/relationships/hyperlink" Target="http://disability.illinois.edu/beckwith-residential-support-services-nugent-hall/getting-started-nugent-hall/prospective-stud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sheft@illinois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00615"/>
              </p:ext>
            </p:extLst>
          </p:nvPr>
        </p:nvGraphicFramePr>
        <p:xfrm>
          <a:off x="1" y="9525"/>
          <a:ext cx="9143999" cy="4867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2999"/>
                <a:gridCol w="1881000"/>
                <a:gridCol w="1443273"/>
                <a:gridCol w="1684143"/>
                <a:gridCol w="1369311"/>
                <a:gridCol w="1623273"/>
              </a:tblGrid>
              <a:tr h="378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88" marR="7688" marT="7688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Transition </a:t>
                      </a:r>
                      <a:r>
                        <a:rPr lang="en-US" sz="2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Guide for Students and Families </a:t>
                      </a:r>
                      <a:endParaRPr lang="en-US" sz="24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7688" marR="7688" marT="7688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88" marR="7688" marT="7688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88" marR="7688" marT="7688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688" marR="7688" marT="7688" marB="0" anchor="b"/>
                </a:tc>
              </a:tr>
              <a:tr h="30867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88" marR="7688" marT="768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</a:rPr>
                        <a:t>Middle School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</a:rPr>
                        <a:t>Freshman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</a:rPr>
                        <a:t>Sophomore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</a:rPr>
                        <a:t>Junior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</a:rPr>
                        <a:t>Senior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88" marR="7688" marT="7688" marB="0" anchor="ctr"/>
                </a:tc>
              </a:tr>
              <a:tr h="4180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Social Skills</a:t>
                      </a:r>
                      <a:endParaRPr lang="en-US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marL="58738" indent="-58738" algn="l" fontAlgn="ctr"/>
                      <a:r>
                        <a:rPr lang="en-US" sz="1000" u="none" strike="noStrike" dirty="0">
                          <a:effectLst/>
                        </a:rPr>
                        <a:t>• </a:t>
                      </a:r>
                      <a:r>
                        <a:rPr lang="en-US" sz="1000" u="none" strike="noStrike" dirty="0" smtClean="0">
                          <a:effectLst/>
                        </a:rPr>
                        <a:t>Begin asking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for what you need/want, rather than having someone decide for you.</a:t>
                      </a:r>
                      <a:r>
                        <a:rPr lang="en-US" sz="1000" u="none" strike="noStrike" dirty="0" smtClean="0">
                          <a:effectLst/>
                        </a:rPr>
                        <a:t> 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marL="58738" indent="-58738" algn="l" fontAlgn="ctr"/>
                      <a:r>
                        <a:rPr lang="en-US" sz="1000" u="none" strike="noStrike" dirty="0" smtClean="0">
                          <a:effectLst/>
                        </a:rPr>
                        <a:t>• Join </a:t>
                      </a:r>
                      <a:r>
                        <a:rPr lang="en-US" sz="1000" u="none" strike="noStrike" dirty="0" smtClean="0">
                          <a:effectLst/>
                        </a:rPr>
                        <a:t>a group at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lunch. 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marL="58738" indent="-58738" algn="l" fontAlgn="ctr"/>
                      <a:r>
                        <a:rPr lang="en-US" sz="1000" u="none" strike="noStrike" dirty="0" smtClean="0">
                          <a:effectLst/>
                        </a:rPr>
                        <a:t>• Actively </a:t>
                      </a:r>
                      <a:r>
                        <a:rPr lang="en-US" sz="1000" u="none" strike="noStrike" dirty="0" smtClean="0">
                          <a:effectLst/>
                        </a:rPr>
                        <a:t>participate during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in-class </a:t>
                      </a:r>
                      <a:r>
                        <a:rPr lang="en-US" sz="1000" u="none" strike="noStrike" dirty="0">
                          <a:effectLst/>
                        </a:rPr>
                        <a:t>exercises and </a:t>
                      </a:r>
                      <a:r>
                        <a:rPr lang="en-US" sz="1000" u="none" strike="noStrike" dirty="0" smtClean="0">
                          <a:effectLst/>
                        </a:rPr>
                        <a:t>assignments.</a:t>
                      </a:r>
                    </a:p>
                    <a:p>
                      <a:pPr marL="58738" indent="-58738" algn="l" fontAlgn="ctr"/>
                      <a:r>
                        <a:rPr lang="en-US" sz="1000" u="none" strike="noStrike" dirty="0" smtClean="0">
                          <a:effectLst/>
                        </a:rPr>
                        <a:t>• Realize importance </a:t>
                      </a:r>
                      <a:r>
                        <a:rPr lang="en-US" sz="1000" u="none" strike="noStrike" dirty="0">
                          <a:effectLst/>
                        </a:rPr>
                        <a:t>of using </a:t>
                      </a:r>
                      <a:r>
                        <a:rPr lang="en-US" sz="1000" u="none" strike="noStrike" dirty="0" smtClean="0">
                          <a:effectLst/>
                        </a:rPr>
                        <a:t>proper </a:t>
                      </a:r>
                      <a:r>
                        <a:rPr lang="en-US" sz="1000" u="none" strike="noStrike" dirty="0">
                          <a:effectLst/>
                        </a:rPr>
                        <a:t>social </a:t>
                      </a:r>
                      <a:r>
                        <a:rPr lang="en-US" sz="1000" u="none" strike="noStrike" dirty="0" smtClean="0">
                          <a:effectLst/>
                        </a:rPr>
                        <a:t>skills, (i.e. not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interrupting others, positioning in wheelchair, eye contact, keeping a clean face..</a:t>
                      </a:r>
                      <a:r>
                        <a:rPr lang="en-US" sz="1000" u="none" strike="noStrike" dirty="0" smtClean="0">
                          <a:effectLst/>
                        </a:rPr>
                        <a:t>.)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marL="58738" indent="-58738" algn="l" fontAlgn="ctr"/>
                      <a:r>
                        <a:rPr lang="en-US" sz="1000" u="none" strike="noStrike" dirty="0" smtClean="0">
                          <a:effectLst/>
                        </a:rPr>
                        <a:t>• Continue asking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for what you need/want, rather than your 1:1 aide doing it for you.</a:t>
                      </a:r>
                    </a:p>
                    <a:p>
                      <a:pPr marL="58738" marR="0" indent="-587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</a:rPr>
                        <a:t>• Continue actively participate during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in-class exercises and assignments. </a:t>
                      </a:r>
                    </a:p>
                    <a:p>
                      <a:pPr marL="58738" indent="-58738" algn="l" fontAlgn="ctr"/>
                      <a:r>
                        <a:rPr lang="en-US" sz="1000" u="none" strike="noStrike" dirty="0" smtClean="0">
                          <a:effectLst/>
                        </a:rPr>
                        <a:t>• Start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conversations </a:t>
                      </a:r>
                      <a:r>
                        <a:rPr lang="en-US" sz="1000" u="none" strike="noStrike" dirty="0">
                          <a:effectLst/>
                        </a:rPr>
                        <a:t>with </a:t>
                      </a:r>
                      <a:r>
                        <a:rPr lang="en-US" sz="1000" u="none" strike="noStrike" dirty="0" smtClean="0">
                          <a:effectLst/>
                        </a:rPr>
                        <a:t>peers at lunch. 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marL="58738" indent="-58738" algn="l" fontAlgn="ctr"/>
                      <a:r>
                        <a:rPr lang="en-US" sz="1000" u="none" strike="noStrike" dirty="0" smtClean="0">
                          <a:effectLst/>
                        </a:rPr>
                        <a:t>• Be </a:t>
                      </a:r>
                      <a:r>
                        <a:rPr lang="en-US" sz="1000" u="none" strike="noStrike" dirty="0">
                          <a:effectLst/>
                        </a:rPr>
                        <a:t>aware of making good eye contact, and facing the person you're talking </a:t>
                      </a:r>
                      <a:r>
                        <a:rPr lang="en-US" sz="1000" u="none" strike="noStrike" dirty="0" smtClean="0">
                          <a:effectLst/>
                        </a:rPr>
                        <a:t>to. 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marL="58738" indent="-58738" algn="l" fontAlgn="ctr"/>
                      <a:r>
                        <a:rPr lang="en-US" sz="1000" u="none" strike="noStrike" dirty="0" smtClean="0">
                          <a:effectLst/>
                        </a:rPr>
                        <a:t>• Be </a:t>
                      </a:r>
                      <a:r>
                        <a:rPr lang="en-US" sz="1000" u="none" strike="noStrike" dirty="0" smtClean="0">
                          <a:effectLst/>
                        </a:rPr>
                        <a:t>aware </a:t>
                      </a:r>
                      <a:r>
                        <a:rPr lang="en-US" sz="1000" u="none" strike="noStrike" dirty="0">
                          <a:effectLst/>
                        </a:rPr>
                        <a:t>of your physical appearance (</a:t>
                      </a:r>
                      <a:r>
                        <a:rPr lang="en-US" sz="1000" u="none" strike="noStrike" dirty="0" smtClean="0">
                          <a:effectLst/>
                        </a:rPr>
                        <a:t>i.e. </a:t>
                      </a:r>
                      <a:r>
                        <a:rPr lang="en-US" sz="1000" u="none" strike="noStrike" dirty="0">
                          <a:effectLst/>
                        </a:rPr>
                        <a:t>dirty glasses, </a:t>
                      </a:r>
                      <a:r>
                        <a:rPr lang="en-US" sz="1000" u="none" strike="noStrike" dirty="0" smtClean="0">
                          <a:effectLst/>
                        </a:rPr>
                        <a:t>messy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hair, </a:t>
                      </a:r>
                      <a:r>
                        <a:rPr lang="en-US" sz="1000" u="none" strike="noStrike" dirty="0" smtClean="0">
                          <a:effectLst/>
                        </a:rPr>
                        <a:t>twisted </a:t>
                      </a:r>
                      <a:r>
                        <a:rPr lang="en-US" sz="1000" u="none" strike="noStrike" dirty="0">
                          <a:effectLst/>
                        </a:rPr>
                        <a:t>clothes, </a:t>
                      </a:r>
                      <a:r>
                        <a:rPr lang="en-US" sz="1000" u="none" strike="noStrike" dirty="0" smtClean="0">
                          <a:effectLst/>
                        </a:rPr>
                        <a:t>food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or </a:t>
                      </a:r>
                      <a:r>
                        <a:rPr lang="en-US" sz="1000" u="none" strike="noStrike" dirty="0" smtClean="0">
                          <a:effectLst/>
                        </a:rPr>
                        <a:t>drool </a:t>
                      </a:r>
                      <a:r>
                        <a:rPr lang="en-US" sz="1000" u="none" strike="noStrike" dirty="0">
                          <a:effectLst/>
                        </a:rPr>
                        <a:t>on face or clothes</a:t>
                      </a:r>
                      <a:r>
                        <a:rPr lang="en-US" sz="1000" u="none" strike="noStrike" dirty="0" smtClean="0">
                          <a:effectLst/>
                        </a:rPr>
                        <a:t>…)</a:t>
                      </a:r>
                    </a:p>
                    <a:p>
                      <a:pPr marL="58738" indent="-58738" algn="l" fontAlgn="ctr"/>
                      <a:r>
                        <a:rPr lang="en-US" sz="1000" u="none" strike="noStrike" dirty="0" smtClean="0">
                          <a:effectLst/>
                        </a:rPr>
                        <a:t>• Look into ways to join club or other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extra-curricular activity.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marL="58738" indent="-58738" algn="l" fontAlgn="ctr"/>
                      <a:r>
                        <a:rPr lang="en-US" sz="1000" u="none" strike="noStrike" dirty="0">
                          <a:effectLst/>
                        </a:rPr>
                        <a:t>• Continue improving skills from Freshman year. 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marL="58738" indent="-58738" algn="l" fontAlgn="ctr"/>
                      <a:r>
                        <a:rPr lang="en-US" sz="1000" u="none" strike="noStrike" dirty="0" smtClean="0">
                          <a:effectLst/>
                        </a:rPr>
                        <a:t>• Listen </a:t>
                      </a:r>
                      <a:r>
                        <a:rPr lang="en-US" sz="1000" u="none" strike="noStrike" dirty="0">
                          <a:effectLst/>
                        </a:rPr>
                        <a:t>to comments from peers and consider if suggestion is feasible (change of hairstyle, style of clothes…) 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marL="58738" indent="-58738" algn="l" fontAlgn="ctr"/>
                      <a:r>
                        <a:rPr lang="en-US" sz="1000" u="none" strike="noStrike" dirty="0" smtClean="0">
                          <a:effectLst/>
                        </a:rPr>
                        <a:t>• Work on balance between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amount of time spent with family and peers.</a:t>
                      </a:r>
                      <a:r>
                        <a:rPr lang="en-US" sz="1000" u="none" strike="noStrike" dirty="0" smtClean="0">
                          <a:effectLst/>
                        </a:rPr>
                        <a:t>     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marL="58738" indent="-58738" algn="l" fontAlgn="t">
                        <a:lnSpc>
                          <a:spcPct val="90000"/>
                        </a:lnSpc>
                      </a:pPr>
                      <a:r>
                        <a:rPr lang="en-US" sz="1000" u="none" strike="noStrike" dirty="0" smtClean="0">
                          <a:effectLst/>
                        </a:rPr>
                        <a:t>• Continue improving skills from Sophomore year.</a:t>
                      </a:r>
                    </a:p>
                    <a:p>
                      <a:pPr marL="58738" indent="-58738" algn="l" fontAlgn="t">
                        <a:lnSpc>
                          <a:spcPct val="90000"/>
                        </a:lnSpc>
                      </a:pPr>
                      <a:r>
                        <a:rPr lang="en-US" sz="1000" u="none" strike="noStrike" dirty="0" smtClean="0">
                          <a:effectLst/>
                        </a:rPr>
                        <a:t>• </a:t>
                      </a:r>
                      <a:r>
                        <a:rPr lang="en-US" sz="1000" u="none" strike="noStrike" dirty="0">
                          <a:effectLst/>
                        </a:rPr>
                        <a:t>It’s helpful to think of social interaction as consisting of three basic elements:          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marL="58738" indent="-58738" algn="l" fontAlgn="t">
                        <a:lnSpc>
                          <a:spcPct val="90000"/>
                        </a:lnSpc>
                      </a:pPr>
                      <a:r>
                        <a:rPr lang="en-US" sz="1000" u="none" strike="noStrike" dirty="0" smtClean="0">
                          <a:effectLst/>
                        </a:rPr>
                        <a:t>• Social </a:t>
                      </a:r>
                      <a:r>
                        <a:rPr lang="en-US" sz="1000" u="none" strike="noStrike" dirty="0">
                          <a:effectLst/>
                        </a:rPr>
                        <a:t>intake — noticing and understanding other people’s speech, vocal inflection, body language, eye contact, and even cultural </a:t>
                      </a:r>
                      <a:r>
                        <a:rPr lang="en-US" sz="1000" u="none" strike="noStrike" dirty="0" smtClean="0">
                          <a:effectLst/>
                        </a:rPr>
                        <a:t>behaviors. </a:t>
                      </a:r>
                    </a:p>
                    <a:p>
                      <a:pPr marL="58738" indent="-58738" algn="l" fontAlgn="t">
                        <a:lnSpc>
                          <a:spcPct val="90000"/>
                        </a:lnSpc>
                      </a:pPr>
                      <a:r>
                        <a:rPr lang="en-US" sz="1000" u="none" strike="noStrike" dirty="0" smtClean="0">
                          <a:effectLst/>
                        </a:rPr>
                        <a:t>• Internal </a:t>
                      </a:r>
                      <a:r>
                        <a:rPr lang="en-US" sz="1000" u="none" strike="noStrike" dirty="0">
                          <a:effectLst/>
                        </a:rPr>
                        <a:t>process — interpreting what others communicate to you as well as recognizing and managing your own emotions and </a:t>
                      </a:r>
                      <a:r>
                        <a:rPr lang="en-US" sz="1000" u="none" strike="noStrike" dirty="0" smtClean="0">
                          <a:effectLst/>
                        </a:rPr>
                        <a:t>reactions. </a:t>
                      </a:r>
                    </a:p>
                    <a:p>
                      <a:pPr marL="58738" indent="-58738" algn="l" fontAlgn="t">
                        <a:lnSpc>
                          <a:spcPct val="90000"/>
                        </a:lnSpc>
                      </a:pPr>
                      <a:r>
                        <a:rPr lang="en-US" sz="1000" u="none" strike="noStrike" dirty="0" smtClean="0">
                          <a:effectLst/>
                        </a:rPr>
                        <a:t>• Social output — how a person </a:t>
                      </a:r>
                      <a:r>
                        <a:rPr lang="en-US" sz="1000" u="none" strike="noStrike" dirty="0">
                          <a:effectLst/>
                        </a:rPr>
                        <a:t>communicates </a:t>
                      </a:r>
                      <a:r>
                        <a:rPr lang="en-US" sz="1000" u="none" strike="noStrike" dirty="0" smtClean="0">
                          <a:effectLst/>
                        </a:rPr>
                        <a:t>with and reacts to others</a:t>
                      </a:r>
                      <a:r>
                        <a:rPr lang="en-US" sz="1000" u="none" strike="noStrike" dirty="0">
                          <a:effectLst/>
                        </a:rPr>
                        <a:t>, through speech, gestures, and body language.                                                          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88" marR="7688" marT="7688" marB="0"/>
                </a:tc>
                <a:tc>
                  <a:txBody>
                    <a:bodyPr/>
                    <a:lstStyle/>
                    <a:p>
                      <a:pPr marL="58738" indent="-58738" algn="l" fontAlgn="ctr"/>
                      <a:r>
                        <a:rPr lang="en-US" sz="1000" u="none" strike="noStrike" dirty="0">
                          <a:effectLst/>
                        </a:rPr>
                        <a:t>• Focus on improving concepts from Junior year.          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marL="58738" indent="-58738" algn="l" fontAlgn="ctr"/>
                      <a:r>
                        <a:rPr lang="en-US" sz="1000" u="none" strike="noStrike" dirty="0" smtClean="0">
                          <a:effectLst/>
                        </a:rPr>
                        <a:t>• </a:t>
                      </a:r>
                      <a:r>
                        <a:rPr lang="en-US" sz="1000" u="none" strike="noStrike" dirty="0">
                          <a:effectLst/>
                        </a:rPr>
                        <a:t>Consider various social situations that will </a:t>
                      </a:r>
                      <a:r>
                        <a:rPr lang="en-US" sz="1000" u="none" strike="noStrike" dirty="0" smtClean="0">
                          <a:effectLst/>
                        </a:rPr>
                        <a:t>occur after graduation </a:t>
                      </a:r>
                      <a:r>
                        <a:rPr lang="en-US" sz="1000" u="none" strike="noStrike" dirty="0">
                          <a:effectLst/>
                        </a:rPr>
                        <a:t>and </a:t>
                      </a:r>
                      <a:r>
                        <a:rPr lang="en-US" sz="1000" u="none" strike="noStrike" dirty="0" smtClean="0">
                          <a:effectLst/>
                        </a:rPr>
                        <a:t>try to think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through how to get through them best.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88" marR="7688" marT="7688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33424" y="4944367"/>
            <a:ext cx="8429626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To download this document scroll down to “High School Mentoring Program” at:   </a:t>
            </a:r>
            <a:r>
              <a:rPr lang="en-US" sz="1400" dirty="0" smtClean="0">
                <a:hlinkClick r:id="rId2"/>
              </a:rPr>
              <a:t>http</a:t>
            </a:r>
            <a:r>
              <a:rPr lang="en-US" sz="1400" dirty="0">
                <a:hlinkClick r:id="rId2"/>
              </a:rPr>
              <a:t>://</a:t>
            </a:r>
            <a:r>
              <a:rPr lang="en-US" sz="1400" dirty="0" smtClean="0">
                <a:hlinkClick r:id="rId2"/>
              </a:rPr>
              <a:t>disability.illinois.edu/beckwith-residential-support-services-nugent-hall/getting-started-nugent-  hall/prospective-student</a:t>
            </a:r>
            <a:endParaRPr lang="en-US" sz="1400" dirty="0" smtClean="0"/>
          </a:p>
          <a:p>
            <a:pPr algn="ctr"/>
            <a:r>
              <a:rPr lang="en-US" sz="1600" b="1" dirty="0"/>
              <a:t>or for additional </a:t>
            </a:r>
            <a:r>
              <a:rPr lang="en-US" sz="1600" b="1" dirty="0" smtClean="0"/>
              <a:t>transition information</a:t>
            </a:r>
            <a:r>
              <a:rPr lang="en-US" sz="1600" b="1" dirty="0"/>
              <a:t>, please go to</a:t>
            </a:r>
            <a:r>
              <a:rPr lang="en-US" sz="1600" b="1" dirty="0" smtClean="0"/>
              <a:t>: </a:t>
            </a:r>
          </a:p>
          <a:p>
            <a:pPr algn="ctr"/>
            <a:r>
              <a:rPr lang="en-US" sz="1400" dirty="0"/>
              <a:t>http://disability.illinois.edu/thinking-about-illinois/transitioning-college </a:t>
            </a:r>
            <a:endParaRPr lang="en-US" sz="1400" dirty="0" smtClean="0"/>
          </a:p>
          <a:p>
            <a:pPr algn="ctr"/>
            <a:endParaRPr lang="en-US" sz="700" dirty="0" smtClean="0"/>
          </a:p>
          <a:p>
            <a:pPr algn="ctr"/>
            <a:r>
              <a:rPr lang="en-US" sz="1200" dirty="0" smtClean="0"/>
              <a:t>     This document was created </a:t>
            </a:r>
            <a:r>
              <a:rPr lang="en-US" sz="1200" dirty="0"/>
              <a:t>by Paige Lewis, M.S. and Susann Sears, M.Ed., </a:t>
            </a:r>
          </a:p>
          <a:p>
            <a:pPr algn="ctr"/>
            <a:r>
              <a:rPr lang="en-US" sz="1200" dirty="0" smtClean="0"/>
              <a:t>                 Division </a:t>
            </a:r>
            <a:r>
              <a:rPr lang="en-US" sz="1200" dirty="0"/>
              <a:t>of Disability Resources and Educational Services, </a:t>
            </a:r>
            <a:r>
              <a:rPr lang="en-US" sz="1200" dirty="0" smtClean="0"/>
              <a:t>University </a:t>
            </a:r>
            <a:r>
              <a:rPr lang="en-US" sz="1200" dirty="0"/>
              <a:t>of Illinois at </a:t>
            </a:r>
            <a:r>
              <a:rPr lang="en-US" sz="1200" dirty="0" smtClean="0"/>
              <a:t>Urbana-Champaign</a:t>
            </a:r>
          </a:p>
          <a:p>
            <a:pPr algn="ctr"/>
            <a:r>
              <a:rPr lang="en-US" sz="1200" dirty="0" smtClean="0"/>
              <a:t>              </a:t>
            </a:r>
            <a:r>
              <a:rPr lang="en-US" sz="1200" dirty="0" smtClean="0">
                <a:hlinkClick r:id="rId3"/>
              </a:rPr>
              <a:t>plewis66@illinois.edu</a:t>
            </a:r>
            <a:r>
              <a:rPr lang="en-US" sz="1200" dirty="0" smtClean="0"/>
              <a:t> or </a:t>
            </a:r>
            <a:r>
              <a:rPr lang="en-US" sz="1200" dirty="0" smtClean="0">
                <a:hlinkClick r:id="rId4"/>
              </a:rPr>
              <a:t>sheft@illinois.edu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pic>
        <p:nvPicPr>
          <p:cNvPr id="7" name="Picture 6"/>
          <p:cNvPicPr/>
          <p:nvPr/>
        </p:nvPicPr>
        <p:blipFill rotWithShape="1">
          <a:blip r:embed="rId5" cstate="print"/>
          <a:srcRect l="28696" t="44667" r="50624" b="36933"/>
          <a:stretch/>
        </p:blipFill>
        <p:spPr bwMode="auto">
          <a:xfrm>
            <a:off x="0" y="5467350"/>
            <a:ext cx="1600200" cy="13906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561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082942"/>
              </p:ext>
            </p:extLst>
          </p:nvPr>
        </p:nvGraphicFramePr>
        <p:xfrm>
          <a:off x="-7257" y="0"/>
          <a:ext cx="9144000" cy="6892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"/>
                <a:gridCol w="1752600"/>
                <a:gridCol w="1524000"/>
                <a:gridCol w="1447800"/>
                <a:gridCol w="1600200"/>
                <a:gridCol w="1905000"/>
              </a:tblGrid>
              <a:tr h="2833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Transition Guide for Students and Families </a:t>
                      </a:r>
                      <a:endParaRPr lang="en-US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 </a:t>
                      </a:r>
                      <a:endParaRPr lang="en-US" sz="500" b="0" i="0" u="none" strike="noStrike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</a:tr>
              <a:tr h="22656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3988" marR="3988" marT="39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Middle School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Freshman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Sophomore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Junior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Senior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</a:tr>
              <a:tr h="16236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Coping</a:t>
                      </a:r>
                      <a:endParaRPr lang="en-US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900" u="none" strike="noStrike" dirty="0" smtClean="0">
                          <a:effectLst/>
                        </a:rPr>
                        <a:t>•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900" u="none" strike="noStrike" dirty="0" smtClean="0">
                          <a:effectLst/>
                        </a:rPr>
                        <a:t>Decide </a:t>
                      </a:r>
                      <a:r>
                        <a:rPr lang="en-US" sz="900" u="none" strike="noStrike" dirty="0" smtClean="0">
                          <a:effectLst/>
                        </a:rPr>
                        <a:t>what weekly chores you will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do.</a:t>
                      </a:r>
                      <a:r>
                        <a:rPr lang="en-US" sz="900" u="none" strike="noStrike" dirty="0" smtClean="0">
                          <a:effectLst/>
                        </a:rPr>
                        <a:t> 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900" u="none" strike="noStrike" dirty="0" smtClean="0">
                          <a:effectLst/>
                        </a:rPr>
                        <a:t>• Do not change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boundaries</a:t>
                      </a:r>
                      <a:r>
                        <a:rPr lang="en-US" sz="900" u="none" strike="noStrike" dirty="0" smtClean="0">
                          <a:effectLst/>
                        </a:rPr>
                        <a:t> </a:t>
                      </a:r>
                      <a:r>
                        <a:rPr lang="en-US" sz="900" u="none" strike="noStrike" dirty="0">
                          <a:effectLst/>
                        </a:rPr>
                        <a:t>to make things </a:t>
                      </a:r>
                      <a:r>
                        <a:rPr lang="en-US" sz="900" u="none" strike="noStrike" dirty="0" smtClean="0">
                          <a:effectLst/>
                        </a:rPr>
                        <a:t>easier.      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marL="58738" marR="0" indent="-587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</a:rPr>
                        <a:t>•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900" u="none" strike="noStrike" dirty="0" smtClean="0">
                          <a:effectLst/>
                        </a:rPr>
                        <a:t>Decide what additional weekly chores you will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do.</a:t>
                      </a:r>
                      <a:r>
                        <a:rPr lang="en-US" sz="900" u="none" strike="noStrike" dirty="0" smtClean="0">
                          <a:effectLst/>
                        </a:rPr>
                        <a:t> </a:t>
                      </a:r>
                    </a:p>
                    <a:p>
                      <a:pPr marL="58738" indent="-58738" algn="l" fontAlgn="ctr"/>
                      <a:r>
                        <a:rPr lang="en-US" sz="900" u="none" strike="noStrike" dirty="0" smtClean="0">
                          <a:effectLst/>
                        </a:rPr>
                        <a:t>• Think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through how to solve simple issues on your own first before asking for help</a:t>
                      </a:r>
                      <a:r>
                        <a:rPr lang="en-US" sz="900" u="none" strike="noStrike" dirty="0" smtClean="0">
                          <a:effectLst/>
                        </a:rPr>
                        <a:t>. </a:t>
                      </a:r>
                    </a:p>
                    <a:p>
                      <a:pPr marL="58738" indent="-58738" algn="l" fontAlgn="ctr"/>
                      <a:r>
                        <a:rPr lang="en-US" sz="900" u="none" strike="noStrike" dirty="0" smtClean="0">
                          <a:effectLst/>
                        </a:rPr>
                        <a:t>• Set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personal</a:t>
                      </a:r>
                      <a:r>
                        <a:rPr lang="en-US" sz="900" u="none" strike="noStrike" dirty="0" smtClean="0">
                          <a:effectLst/>
                        </a:rPr>
                        <a:t> limitations and boundaries and try to follow them.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marL="58738" indent="-58738" algn="l" fontAlgn="ctr"/>
                      <a:r>
                        <a:rPr lang="en-US" sz="900" u="none" strike="noStrike" dirty="0" smtClean="0">
                          <a:effectLst/>
                        </a:rPr>
                        <a:t>• Continue improving skills from Freshman year.</a:t>
                      </a:r>
                    </a:p>
                    <a:p>
                      <a:pPr marL="58738" indent="-58738" algn="l" fontAlgn="ctr"/>
                      <a:r>
                        <a:rPr lang="en-US" sz="900" u="none" strike="noStrike" dirty="0" smtClean="0">
                          <a:effectLst/>
                        </a:rPr>
                        <a:t>• </a:t>
                      </a:r>
                      <a:r>
                        <a:rPr lang="en-US" sz="900" u="none" strike="noStrike" dirty="0">
                          <a:effectLst/>
                        </a:rPr>
                        <a:t>Learn to take on more </a:t>
                      </a:r>
                      <a:r>
                        <a:rPr lang="en-US" sz="900" u="none" strike="noStrike" dirty="0" smtClean="0">
                          <a:effectLst/>
                        </a:rPr>
                        <a:t>responsibility.         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marL="58738" indent="-58738" algn="l" fontAlgn="ctr"/>
                      <a:r>
                        <a:rPr lang="en-US" sz="900" u="none" strike="noStrike" dirty="0" smtClean="0">
                          <a:effectLst/>
                        </a:rPr>
                        <a:t>• Make </a:t>
                      </a:r>
                      <a:r>
                        <a:rPr lang="en-US" sz="900" u="none" strike="noStrike" dirty="0">
                          <a:effectLst/>
                        </a:rPr>
                        <a:t>sure you're diligent about completing chores/tasks without being asked repeatedly</a:t>
                      </a:r>
                      <a:r>
                        <a:rPr lang="en-US" sz="900" u="none" strike="noStrike" dirty="0" smtClean="0">
                          <a:effectLst/>
                        </a:rPr>
                        <a:t>.</a:t>
                      </a:r>
                    </a:p>
                    <a:p>
                      <a:pPr marL="58738" marR="0" indent="-587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</a:rPr>
                        <a:t>• Continue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with following personal</a:t>
                      </a:r>
                      <a:r>
                        <a:rPr lang="en-US" sz="900" u="none" strike="noStrike" dirty="0" smtClean="0">
                          <a:effectLst/>
                        </a:rPr>
                        <a:t> limitations and boundaries regularly.</a:t>
                      </a:r>
                      <a:endParaRPr lang="en-US" sz="900" b="0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l" fontAlgn="ctr"/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marL="58738" marR="0" indent="-587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</a:rPr>
                        <a:t>• Continue improving skills from Sophomore year.</a:t>
                      </a:r>
                    </a:p>
                    <a:p>
                      <a:pPr marL="58738" indent="-58738" algn="l" fontAlgn="ctr"/>
                      <a:r>
                        <a:rPr lang="en-US" sz="900" u="none" strike="noStrike" dirty="0" smtClean="0">
                          <a:effectLst/>
                        </a:rPr>
                        <a:t>• </a:t>
                      </a:r>
                      <a:r>
                        <a:rPr lang="en-US" sz="900" u="none" strike="noStrike" dirty="0">
                          <a:effectLst/>
                        </a:rPr>
                        <a:t>Increase level of detail of schedule as you get more involved </a:t>
                      </a:r>
                      <a:r>
                        <a:rPr lang="en-US" sz="900" u="none" strike="noStrike" dirty="0" smtClean="0">
                          <a:effectLst/>
                        </a:rPr>
                        <a:t>academically.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</a:t>
                      </a:r>
                    </a:p>
                    <a:p>
                      <a:pPr marL="58738" indent="-58738" algn="l" fontAlgn="ctr"/>
                      <a:r>
                        <a:rPr lang="en-US" sz="900" u="none" strike="noStrike" dirty="0" smtClean="0">
                          <a:effectLst/>
                        </a:rPr>
                        <a:t>• Anticipate </a:t>
                      </a:r>
                      <a:r>
                        <a:rPr lang="en-US" sz="900" u="none" strike="noStrike" dirty="0">
                          <a:effectLst/>
                        </a:rPr>
                        <a:t>how long it will take to complete assignments and a lot enough time.</a:t>
                      </a:r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marL="58738" marR="0" indent="-587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</a:rPr>
                        <a:t>• Continue improving skills from Junior year.</a:t>
                      </a:r>
                    </a:p>
                    <a:p>
                      <a:pPr marL="58738" indent="-58738" algn="l" fontAlgn="ctr"/>
                      <a:r>
                        <a:rPr lang="en-US" sz="900" u="none" strike="noStrike" dirty="0" smtClean="0">
                          <a:effectLst/>
                        </a:rPr>
                        <a:t>• </a:t>
                      </a:r>
                      <a:r>
                        <a:rPr lang="en-US" sz="900" u="none" strike="noStrike" dirty="0">
                          <a:effectLst/>
                        </a:rPr>
                        <a:t>Begin to think about situations next year and how you'll adjust to them (</a:t>
                      </a:r>
                      <a:r>
                        <a:rPr lang="en-US" sz="900" u="none" strike="noStrike" dirty="0" err="1">
                          <a:effectLst/>
                        </a:rPr>
                        <a:t>i.e</a:t>
                      </a:r>
                      <a:r>
                        <a:rPr lang="en-US" sz="900" u="none" strike="noStrike" dirty="0">
                          <a:effectLst/>
                        </a:rPr>
                        <a:t> no 1:1 aide, inclement weather, wheelchair </a:t>
                      </a:r>
                      <a:r>
                        <a:rPr lang="en-US" sz="900" u="none" strike="noStrike" dirty="0" smtClean="0">
                          <a:effectLst/>
                        </a:rPr>
                        <a:t>or other technology problem…).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</a:tr>
              <a:tr h="22597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Assistive Technology</a:t>
                      </a:r>
                      <a:endParaRPr lang="en-US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marL="58738" indent="-58738" algn="l" fontAlgn="ctr"/>
                      <a:r>
                        <a:rPr lang="en-US" sz="900" u="none" strike="noStrike" dirty="0">
                          <a:effectLst/>
                        </a:rPr>
                        <a:t>• </a:t>
                      </a:r>
                      <a:r>
                        <a:rPr lang="en-US" sz="900" u="none" strike="noStrike" dirty="0" smtClean="0">
                          <a:effectLst/>
                        </a:rPr>
                        <a:t>Consider possible products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that would help you to be more independent with studies or interacting with peers (i.e. cell phone, notebook, use of apps or programs. </a:t>
                      </a:r>
                      <a:r>
                        <a:rPr lang="en-US" sz="900" u="none" strike="noStrike" dirty="0" smtClean="0">
                          <a:effectLst/>
                        </a:rPr>
                        <a:t> </a:t>
                      </a:r>
                    </a:p>
                    <a:p>
                      <a:pPr marL="58738" indent="-58738" algn="l" fontAlgn="ctr"/>
                      <a:r>
                        <a:rPr lang="en-US" sz="900" u="none" strike="noStrike" dirty="0" smtClean="0">
                          <a:effectLst/>
                        </a:rPr>
                        <a:t>• Discuss possible assistive technology products that IEP/504 team can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provide</a:t>
                      </a:r>
                      <a:r>
                        <a:rPr lang="en-US" sz="900" u="none" strike="noStrike" dirty="0" smtClean="0">
                          <a:effectLst/>
                        </a:rPr>
                        <a:t>.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marL="58738" indent="-58738" algn="l" fontAlgn="ctr"/>
                      <a:r>
                        <a:rPr lang="en-US" sz="900" u="none" strike="noStrike" dirty="0">
                          <a:effectLst/>
                        </a:rPr>
                        <a:t>• </a:t>
                      </a:r>
                      <a:r>
                        <a:rPr lang="en-US" sz="900" u="none" strike="noStrike" dirty="0" smtClean="0">
                          <a:effectLst/>
                        </a:rPr>
                        <a:t>Begin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or continue</a:t>
                      </a:r>
                      <a:r>
                        <a:rPr lang="en-US" sz="900" u="none" strike="noStrike" dirty="0" smtClean="0">
                          <a:effectLst/>
                        </a:rPr>
                        <a:t> trying  products.</a:t>
                      </a:r>
                    </a:p>
                    <a:p>
                      <a:pPr marL="58738" indent="-58738" algn="l" fontAlgn="ctr"/>
                      <a:r>
                        <a:rPr lang="en-US" sz="900" u="none" strike="noStrike" dirty="0" smtClean="0">
                          <a:effectLst/>
                        </a:rPr>
                        <a:t>• Put out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your best effort while</a:t>
                      </a:r>
                      <a:r>
                        <a:rPr lang="en-US" sz="900" u="none" strike="noStrike" dirty="0" smtClean="0">
                          <a:effectLst/>
                        </a:rPr>
                        <a:t> training/learning how to use the program even though it might be frustrating. </a:t>
                      </a:r>
                    </a:p>
                    <a:p>
                      <a:pPr marL="58738" indent="-58738" algn="l" fontAlgn="ctr"/>
                      <a:r>
                        <a:rPr lang="en-US" sz="900" u="none" strike="noStrike" dirty="0" smtClean="0">
                          <a:effectLst/>
                        </a:rPr>
                        <a:t>• Reach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out to </a:t>
                      </a:r>
                      <a:r>
                        <a:rPr lang="en-US" sz="900" u="none" strike="noStrike" dirty="0" smtClean="0">
                          <a:effectLst/>
                        </a:rPr>
                        <a:t>Dept</a:t>
                      </a:r>
                      <a:r>
                        <a:rPr lang="en-US" sz="900" u="none" strike="noStrike" dirty="0">
                          <a:effectLst/>
                        </a:rPr>
                        <a:t>. of Human Services and school </a:t>
                      </a:r>
                      <a:r>
                        <a:rPr lang="en-US" sz="900" u="none" strike="noStrike" dirty="0" smtClean="0">
                          <a:effectLst/>
                        </a:rPr>
                        <a:t>district for funding of these items. 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marL="58738" indent="-58738" algn="l" fontAlgn="ctr"/>
                      <a:r>
                        <a:rPr lang="en-US" sz="900" u="none" strike="noStrike" dirty="0" smtClean="0">
                          <a:effectLst/>
                        </a:rPr>
                        <a:t>• Keep </a:t>
                      </a:r>
                      <a:r>
                        <a:rPr lang="en-US" sz="900" u="none" strike="noStrike" dirty="0" smtClean="0">
                          <a:effectLst/>
                        </a:rPr>
                        <a:t>trying/looking at other products </a:t>
                      </a:r>
                      <a:r>
                        <a:rPr lang="en-US" sz="900" u="none" strike="noStrike" dirty="0">
                          <a:effectLst/>
                        </a:rPr>
                        <a:t>incase one might be </a:t>
                      </a:r>
                      <a:r>
                        <a:rPr lang="en-US" sz="900" u="none" strike="noStrike" dirty="0" smtClean="0">
                          <a:effectLst/>
                        </a:rPr>
                        <a:t>better than what you are currently using.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marL="58738" marR="0" indent="-587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</a:rPr>
                        <a:t>• Continue improving skills from Freshman year.</a:t>
                      </a:r>
                    </a:p>
                    <a:p>
                      <a:pPr marL="58738" indent="-58738" algn="l" fontAlgn="ctr"/>
                      <a:r>
                        <a:rPr lang="en-US" sz="900" u="none" strike="noStrike" dirty="0" smtClean="0">
                          <a:effectLst/>
                        </a:rPr>
                        <a:t>• Use assistive </a:t>
                      </a:r>
                      <a:r>
                        <a:rPr lang="en-US" sz="900" u="none" strike="noStrike" dirty="0">
                          <a:effectLst/>
                        </a:rPr>
                        <a:t>technology to complete </a:t>
                      </a:r>
                      <a:r>
                        <a:rPr lang="en-US" sz="900" u="none" strike="noStrike" dirty="0" smtClean="0">
                          <a:effectLst/>
                        </a:rPr>
                        <a:t>more things (personal/school related) on your own.        </a:t>
                      </a:r>
                    </a:p>
                    <a:p>
                      <a:pPr marL="58738" indent="-58738" algn="l" fontAlgn="ctr"/>
                      <a:r>
                        <a:rPr lang="en-US" sz="900" u="none" strike="noStrike" dirty="0" smtClean="0">
                          <a:effectLst/>
                        </a:rPr>
                        <a:t>•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900" u="none" strike="noStrike" dirty="0" smtClean="0">
                          <a:effectLst/>
                        </a:rPr>
                        <a:t>Talk </a:t>
                      </a:r>
                      <a:r>
                        <a:rPr lang="en-US" sz="900" u="none" strike="noStrike" dirty="0">
                          <a:effectLst/>
                        </a:rPr>
                        <a:t>with </a:t>
                      </a:r>
                      <a:r>
                        <a:rPr lang="en-US" sz="900" u="none" strike="noStrike" dirty="0" smtClean="0">
                          <a:effectLst/>
                        </a:rPr>
                        <a:t>others </a:t>
                      </a:r>
                      <a:r>
                        <a:rPr lang="en-US" sz="900" u="none" strike="noStrike" dirty="0">
                          <a:effectLst/>
                        </a:rPr>
                        <a:t>who use </a:t>
                      </a:r>
                      <a:r>
                        <a:rPr lang="en-US" sz="900" u="none" strike="noStrike" dirty="0" smtClean="0">
                          <a:effectLst/>
                        </a:rPr>
                        <a:t>the same products to learn  the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“tricks” of making it easier or faster</a:t>
                      </a:r>
                      <a:r>
                        <a:rPr lang="en-US" sz="900" u="none" strike="noStrike" dirty="0" smtClean="0">
                          <a:effectLst/>
                        </a:rPr>
                        <a:t>.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marL="58738" indent="-58738" algn="l" fontAlgn="ctr"/>
                      <a:r>
                        <a:rPr lang="en-US" sz="900" u="none" strike="noStrike" dirty="0" smtClean="0">
                          <a:effectLst/>
                        </a:rPr>
                        <a:t>• Continue improving skills from Sophomore year.</a:t>
                      </a:r>
                    </a:p>
                    <a:p>
                      <a:pPr marL="58738" indent="-58738" algn="l" fontAlgn="ctr"/>
                      <a:r>
                        <a:rPr lang="en-US" sz="900" u="none" strike="noStrike" dirty="0" smtClean="0">
                          <a:effectLst/>
                        </a:rPr>
                        <a:t>• </a:t>
                      </a:r>
                      <a:r>
                        <a:rPr lang="en-US" sz="900" u="none" strike="noStrike" dirty="0">
                          <a:effectLst/>
                        </a:rPr>
                        <a:t>Begin talking to DHS Counselor about their ability to assist with </a:t>
                      </a:r>
                      <a:r>
                        <a:rPr lang="en-US" sz="900" u="none" strike="noStrike" dirty="0" smtClean="0">
                          <a:effectLst/>
                        </a:rPr>
                        <a:t>getting you products that you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belong to you, not the school</a:t>
                      </a:r>
                      <a:r>
                        <a:rPr lang="en-US" sz="900" u="none" strike="noStrike" dirty="0" smtClean="0">
                          <a:effectLst/>
                        </a:rPr>
                        <a:t>. 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marL="58738" indent="-58738" algn="l" fontAlgn="ctr"/>
                      <a:r>
                        <a:rPr lang="en-US" sz="900" u="none" strike="noStrike" dirty="0" smtClean="0">
                          <a:effectLst/>
                        </a:rPr>
                        <a:t>• Ask </a:t>
                      </a:r>
                      <a:r>
                        <a:rPr lang="en-US" sz="900" u="none" strike="noStrike" dirty="0">
                          <a:effectLst/>
                        </a:rPr>
                        <a:t>questions during college visits about what </a:t>
                      </a:r>
                      <a:r>
                        <a:rPr lang="en-US" sz="900" u="none" strike="noStrike" dirty="0" smtClean="0">
                          <a:effectLst/>
                        </a:rPr>
                        <a:t>Assistive Technology </a:t>
                      </a:r>
                      <a:r>
                        <a:rPr lang="en-US" sz="900" u="none" strike="noStrike" dirty="0">
                          <a:effectLst/>
                        </a:rPr>
                        <a:t>services they </a:t>
                      </a:r>
                      <a:r>
                        <a:rPr lang="en-US" sz="900" u="none" strike="noStrike" dirty="0" smtClean="0">
                          <a:effectLst/>
                        </a:rPr>
                        <a:t>support (i.e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. text conversion, dragon naturally speaking for exams..</a:t>
                      </a:r>
                      <a:r>
                        <a:rPr lang="en-US" sz="900" u="none" strike="noStrike" dirty="0" smtClean="0">
                          <a:effectLst/>
                        </a:rPr>
                        <a:t>.)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marL="58738" marR="0" indent="-587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</a:rPr>
                        <a:t>• Continue improving skills from Junior year.</a:t>
                      </a:r>
                    </a:p>
                    <a:p>
                      <a:pPr marL="58738" indent="-58738" algn="l" fontAlgn="ctr"/>
                      <a:r>
                        <a:rPr lang="en-US" sz="900" u="none" strike="noStrike" dirty="0" smtClean="0">
                          <a:effectLst/>
                        </a:rPr>
                        <a:t>• Discuss </a:t>
                      </a:r>
                      <a:r>
                        <a:rPr lang="en-US" sz="900" u="none" strike="noStrike" dirty="0">
                          <a:effectLst/>
                        </a:rPr>
                        <a:t>newer technology with Dept. of Human Services Counselor and acquiring this technology for permanent use. 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marL="58738" indent="-58738" algn="l" fontAlgn="ctr"/>
                      <a:r>
                        <a:rPr lang="en-US" sz="900" u="none" strike="noStrike" dirty="0" smtClean="0">
                          <a:effectLst/>
                        </a:rPr>
                        <a:t>• Transfer </a:t>
                      </a:r>
                      <a:r>
                        <a:rPr lang="en-US" sz="900" u="none" strike="noStrike" dirty="0">
                          <a:effectLst/>
                        </a:rPr>
                        <a:t>voice files from school computers to new equipment before graduation.                            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marL="58738" indent="-58738" algn="l" fontAlgn="ctr"/>
                      <a:r>
                        <a:rPr lang="en-US" sz="900" u="none" strike="noStrike" dirty="0" smtClean="0">
                          <a:effectLst/>
                        </a:rPr>
                        <a:t>• </a:t>
                      </a:r>
                      <a:r>
                        <a:rPr lang="en-US" sz="900" u="none" strike="noStrike" dirty="0" smtClean="0">
                          <a:effectLst/>
                        </a:rPr>
                        <a:t>Ask questions during college visits about what Assistive Technology services they support (i.e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. text conversion, dragon naturally speaking for exams..</a:t>
                      </a:r>
                      <a:r>
                        <a:rPr lang="en-US" sz="900" u="none" strike="noStrike" dirty="0" smtClean="0">
                          <a:effectLst/>
                        </a:rPr>
                        <a:t>.).</a:t>
                      </a:r>
                    </a:p>
                  </a:txBody>
                  <a:tcPr marL="3988" marR="3988" marT="3988" marB="0" anchor="ctr"/>
                </a:tc>
              </a:tr>
              <a:tr h="2369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Time Management</a:t>
                      </a:r>
                      <a:endParaRPr lang="en-US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marL="58738" indent="-58738" algn="l" fontAlgn="ctr"/>
                      <a:r>
                        <a:rPr lang="en-US" sz="900" u="none" strike="noStrike" dirty="0">
                          <a:effectLst/>
                        </a:rPr>
                        <a:t>• Begin wearing a watch to manage your time. 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marL="58738" indent="-58738" algn="l" fontAlgn="ctr"/>
                      <a:r>
                        <a:rPr lang="en-US" sz="900" u="none" strike="noStrike" dirty="0" smtClean="0">
                          <a:effectLst/>
                        </a:rPr>
                        <a:t>• Keep track of assignments and other commitments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900" u="none" strike="noStrike" dirty="0" smtClean="0">
                          <a:effectLst/>
                        </a:rPr>
                        <a:t>in a planner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or calendar.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marL="58738" indent="-58738" algn="l" fontAlgn="ctr"/>
                      <a:r>
                        <a:rPr lang="en-US" sz="900" u="none" strike="noStrike" dirty="0">
                          <a:effectLst/>
                        </a:rPr>
                        <a:t>• Recognize that time management is </a:t>
                      </a:r>
                      <a:r>
                        <a:rPr lang="en-US" sz="900" u="none" strike="noStrike" dirty="0" smtClean="0">
                          <a:effectLst/>
                        </a:rPr>
                        <a:t>simply ---managing </a:t>
                      </a:r>
                      <a:r>
                        <a:rPr lang="en-US" sz="900" u="none" strike="noStrike" dirty="0">
                          <a:effectLst/>
                        </a:rPr>
                        <a:t>your life more </a:t>
                      </a:r>
                      <a:r>
                        <a:rPr lang="en-US" sz="900" u="none" strike="noStrike" dirty="0" smtClean="0">
                          <a:effectLst/>
                        </a:rPr>
                        <a:t>efficiently</a:t>
                      </a:r>
                      <a:r>
                        <a:rPr lang="en-US" sz="900" u="none" strike="noStrike" dirty="0">
                          <a:effectLst/>
                        </a:rPr>
                        <a:t>.                   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marL="58738" indent="-58738" algn="l" fontAlgn="ctr"/>
                      <a:r>
                        <a:rPr lang="en-US" sz="900" u="none" strike="noStrike" dirty="0" smtClean="0">
                          <a:effectLst/>
                        </a:rPr>
                        <a:t>• </a:t>
                      </a:r>
                      <a:r>
                        <a:rPr lang="en-US" sz="900" u="none" strike="noStrike" dirty="0">
                          <a:effectLst/>
                        </a:rPr>
                        <a:t>Explore other ways of keeping track of assignments (tape </a:t>
                      </a:r>
                      <a:r>
                        <a:rPr lang="en-US" sz="900" u="none" strike="noStrike" dirty="0" smtClean="0">
                          <a:effectLst/>
                        </a:rPr>
                        <a:t>recorder, smart pen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i.e. </a:t>
                      </a:r>
                      <a:r>
                        <a:rPr lang="en-US" sz="900" u="none" strike="noStrike" baseline="0" dirty="0" err="1" smtClean="0">
                          <a:effectLst/>
                        </a:rPr>
                        <a:t>livescribe</a:t>
                      </a:r>
                      <a:r>
                        <a:rPr lang="en-US" sz="900" u="none" strike="noStrike" dirty="0" smtClean="0">
                          <a:effectLst/>
                        </a:rPr>
                        <a:t>…).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marL="58738" indent="-58738" algn="l" fontAlgn="ctr"/>
                      <a:r>
                        <a:rPr lang="en-US" sz="900" u="none" strike="noStrike" dirty="0" smtClean="0">
                          <a:effectLst/>
                        </a:rPr>
                        <a:t>• Continue improving skills from Freshman year.</a:t>
                      </a:r>
                    </a:p>
                    <a:p>
                      <a:pPr marL="58738" indent="-58738" algn="l" fontAlgn="ctr"/>
                      <a:r>
                        <a:rPr lang="en-US" sz="900" u="none" strike="noStrike" dirty="0" smtClean="0">
                          <a:effectLst/>
                        </a:rPr>
                        <a:t>• </a:t>
                      </a:r>
                      <a:r>
                        <a:rPr lang="en-US" sz="900" u="none" strike="noStrike" dirty="0">
                          <a:effectLst/>
                        </a:rPr>
                        <a:t>Begin managing schedule on a calendar or on the computer. Keep track of assignments, activities</a:t>
                      </a:r>
                      <a:r>
                        <a:rPr lang="en-US" sz="900" u="none" strike="noStrike" dirty="0" smtClean="0">
                          <a:effectLst/>
                        </a:rPr>
                        <a:t>…</a:t>
                      </a:r>
                    </a:p>
                    <a:p>
                      <a:pPr marL="58738" indent="-58738" algn="l" fontAlgn="ctr"/>
                      <a:r>
                        <a:rPr lang="en-US" sz="900" u="none" strike="noStrike" dirty="0" smtClean="0">
                          <a:effectLst/>
                        </a:rPr>
                        <a:t>• Break </a:t>
                      </a:r>
                      <a:r>
                        <a:rPr lang="en-US" sz="900" u="none" strike="noStrike" dirty="0">
                          <a:effectLst/>
                        </a:rPr>
                        <a:t>habit of keeping track of everything in your head</a:t>
                      </a:r>
                      <a:r>
                        <a:rPr lang="en-US" sz="900" u="none" strike="noStrike" dirty="0" smtClean="0"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marL="58738" indent="-58738" algn="l" fontAlgn="ctr"/>
                      <a:r>
                        <a:rPr lang="en-US" sz="900" u="none" strike="noStrike" dirty="0" smtClean="0">
                          <a:effectLst/>
                        </a:rPr>
                        <a:t>• Continue improving skills from Sophomore year.</a:t>
                      </a:r>
                    </a:p>
                    <a:p>
                      <a:pPr marL="58738" indent="-58738" algn="l" fontAlgn="ctr"/>
                      <a:r>
                        <a:rPr lang="en-US" sz="900" u="none" strike="noStrike" dirty="0" smtClean="0">
                          <a:effectLst/>
                        </a:rPr>
                        <a:t>• </a:t>
                      </a:r>
                      <a:r>
                        <a:rPr lang="en-US" sz="900" u="none" strike="noStrike" dirty="0">
                          <a:effectLst/>
                        </a:rPr>
                        <a:t>Look at places where you can volunteer that </a:t>
                      </a:r>
                      <a:r>
                        <a:rPr lang="en-US" sz="900" u="none" strike="noStrike" dirty="0" smtClean="0">
                          <a:effectLst/>
                        </a:rPr>
                        <a:t>are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900" u="none" strike="noStrike" dirty="0" smtClean="0">
                          <a:effectLst/>
                        </a:rPr>
                        <a:t>interesting - great </a:t>
                      </a:r>
                      <a:r>
                        <a:rPr lang="en-US" sz="900" u="none" strike="noStrike" dirty="0">
                          <a:effectLst/>
                        </a:rPr>
                        <a:t>for </a:t>
                      </a:r>
                      <a:r>
                        <a:rPr lang="en-US" sz="900" u="none" strike="noStrike" dirty="0" smtClean="0">
                          <a:effectLst/>
                        </a:rPr>
                        <a:t>college/ employment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900" u="none" strike="noStrike" dirty="0" smtClean="0">
                          <a:effectLst/>
                        </a:rPr>
                        <a:t>applications.            </a:t>
                      </a:r>
                    </a:p>
                    <a:p>
                      <a:pPr marL="58738" indent="-58738" algn="l" fontAlgn="ctr"/>
                      <a:r>
                        <a:rPr lang="en-US" sz="900" u="none" strike="noStrike" dirty="0" smtClean="0">
                          <a:effectLst/>
                        </a:rPr>
                        <a:t>• </a:t>
                      </a:r>
                      <a:r>
                        <a:rPr lang="en-US" sz="900" u="none" strike="noStrike" dirty="0">
                          <a:effectLst/>
                        </a:rPr>
                        <a:t>Continue journaling and review past entries to see how much </a:t>
                      </a:r>
                      <a:r>
                        <a:rPr lang="en-US" sz="900" u="none" strike="noStrike" dirty="0" smtClean="0">
                          <a:effectLst/>
                        </a:rPr>
                        <a:t>you've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improved</a:t>
                      </a:r>
                      <a:r>
                        <a:rPr lang="en-US" sz="900" u="none" strike="noStrike" dirty="0" smtClean="0">
                          <a:effectLst/>
                        </a:rPr>
                        <a:t>.   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marL="58738" marR="0" indent="-587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</a:rPr>
                        <a:t>• Continue improving skills from Junior year.</a:t>
                      </a:r>
                    </a:p>
                    <a:p>
                      <a:pPr marL="58738" indent="-58738" algn="l" fontAlgn="ctr"/>
                      <a:r>
                        <a:rPr lang="en-US" sz="900" u="none" strike="noStrike" dirty="0" smtClean="0">
                          <a:effectLst/>
                        </a:rPr>
                        <a:t>• Planning your day can help you accomplish more and feel more in control of your life. 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marL="58738" indent="-58738" algn="l" fontAlgn="ctr"/>
                      <a:r>
                        <a:rPr lang="en-US" sz="900" u="none" strike="noStrike" dirty="0" smtClean="0">
                          <a:effectLst/>
                        </a:rPr>
                        <a:t>• Write </a:t>
                      </a:r>
                      <a:r>
                        <a:rPr lang="en-US" sz="900" u="none" strike="noStrike" dirty="0" smtClean="0">
                          <a:effectLst/>
                        </a:rPr>
                        <a:t>a to-do list, putting the most important tasks at the top. 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marL="58738" indent="-58738" algn="l" fontAlgn="ctr"/>
                      <a:r>
                        <a:rPr lang="en-US" sz="900" u="none" strike="noStrike" dirty="0" smtClean="0">
                          <a:effectLst/>
                        </a:rPr>
                        <a:t>• Keep </a:t>
                      </a:r>
                      <a:r>
                        <a:rPr lang="en-US" sz="900" u="none" strike="noStrike" dirty="0" smtClean="0">
                          <a:effectLst/>
                        </a:rPr>
                        <a:t>a schedule of your daily activities to minimize conflicts and last-minute rushes.  </a:t>
                      </a:r>
                    </a:p>
                    <a:p>
                      <a:pPr marL="58738" marR="0" indent="-587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</a:rPr>
                        <a:t>• Review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Module 4 under H.S. Mentoring at: www.</a:t>
                      </a:r>
                      <a:r>
                        <a:rPr lang="en-US" sz="900" u="none" strike="noStrike" dirty="0" smtClean="0">
                          <a:effectLst/>
                        </a:rPr>
                        <a:t>disability.illinois.edu/beckwith-residential-support-services-nugent-hall/getting-started-nugent-hall/prospective-student for any final tips.</a:t>
                      </a:r>
                      <a:endParaRPr lang="en-US" sz="900" b="0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l" fontAlgn="ctr"/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976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488960"/>
              </p:ext>
            </p:extLst>
          </p:nvPr>
        </p:nvGraphicFramePr>
        <p:xfrm>
          <a:off x="1" y="-2"/>
          <a:ext cx="4495800" cy="685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9863"/>
                <a:gridCol w="713808"/>
                <a:gridCol w="674370"/>
                <a:gridCol w="899160"/>
                <a:gridCol w="674370"/>
                <a:gridCol w="824229"/>
              </a:tblGrid>
              <a:tr h="36358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Transition </a:t>
                      </a:r>
                      <a:r>
                        <a:rPr lang="en-US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Guide for Students and Families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1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</a:tr>
              <a:tr h="34732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400" marR="5400" marT="54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</a:rPr>
                        <a:t>Middle School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</a:rPr>
                        <a:t>Freshman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</a:rPr>
                        <a:t>Sophomore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</a:rPr>
                        <a:t>Junior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</a:rPr>
                        <a:t>Senior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</a:tr>
              <a:tr h="36596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Self-Advocacy</a:t>
                      </a:r>
                      <a:endParaRPr lang="en-US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>
                  <a:txBody>
                    <a:bodyPr/>
                    <a:lstStyle/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>
                          <a:effectLst/>
                        </a:rPr>
                        <a:t>• </a:t>
                      </a:r>
                      <a:r>
                        <a:rPr lang="en-US" sz="900" u="none" strike="noStrike" dirty="0">
                          <a:effectLst/>
                        </a:rPr>
                        <a:t>Identify and describe disability using proper terms</a:t>
                      </a:r>
                      <a:r>
                        <a:rPr lang="en-US" sz="900" u="none" strike="noStrike" dirty="0" smtClean="0">
                          <a:effectLst/>
                        </a:rPr>
                        <a:t>.                         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900" u="none" strike="noStrike" dirty="0" smtClean="0">
                          <a:effectLst/>
                        </a:rPr>
                        <a:t>• Self-Identify </a:t>
                      </a:r>
                      <a:r>
                        <a:rPr lang="en-US" sz="900" u="none" strike="noStrike" dirty="0">
                          <a:effectLst/>
                        </a:rPr>
                        <a:t>where assistance is </a:t>
                      </a:r>
                      <a:r>
                        <a:rPr lang="en-US" sz="900" u="none" strike="noStrike" dirty="0" smtClean="0">
                          <a:effectLst/>
                        </a:rPr>
                        <a:t>needed. 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900" u="none" strike="noStrike" dirty="0" smtClean="0">
                          <a:effectLst/>
                        </a:rPr>
                        <a:t>• Attend </a:t>
                      </a:r>
                      <a:r>
                        <a:rPr lang="en-US" sz="900" u="none" strike="noStrike" dirty="0">
                          <a:effectLst/>
                        </a:rPr>
                        <a:t>IEP meetings, comment when appropriate</a:t>
                      </a:r>
                      <a:r>
                        <a:rPr lang="en-US" sz="800" u="none" strike="noStrike" dirty="0">
                          <a:effectLst/>
                        </a:rPr>
                        <a:t>.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>
                  <a:txBody>
                    <a:bodyPr/>
                    <a:lstStyle/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>
                          <a:effectLst/>
                        </a:rPr>
                        <a:t>• Begin paying more attention in medical visits, and with issues pertaining to personal care. </a:t>
                      </a:r>
                      <a:endParaRPr lang="en-US" sz="800" u="none" strike="noStrike" dirty="0" smtClean="0">
                        <a:effectLst/>
                      </a:endParaRP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 smtClean="0">
                          <a:effectLst/>
                        </a:rPr>
                        <a:t>• Participate </a:t>
                      </a:r>
                      <a:r>
                        <a:rPr lang="en-US" sz="800" u="none" strike="noStrike" dirty="0">
                          <a:effectLst/>
                        </a:rPr>
                        <a:t>in IEP Meetings.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>
                  <a:txBody>
                    <a:bodyPr/>
                    <a:lstStyle/>
                    <a:p>
                      <a:pPr marL="58738" marR="0" indent="-5873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improving skills from Freshman year.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 smtClean="0">
                          <a:effectLst/>
                        </a:rPr>
                        <a:t>• </a:t>
                      </a:r>
                      <a:r>
                        <a:rPr lang="en-US" sz="800" u="none" strike="noStrike" dirty="0">
                          <a:effectLst/>
                        </a:rPr>
                        <a:t>Be active contributor in IEP meeting begin talking about transition post-graduation</a:t>
                      </a:r>
                      <a:r>
                        <a:rPr lang="en-US" sz="800" u="none" strike="noStrike" dirty="0" smtClean="0">
                          <a:effectLst/>
                        </a:rPr>
                        <a:t>. </a:t>
                      </a:r>
                      <a:endParaRPr lang="en-US" sz="800" u="none" strike="noStrike" dirty="0" smtClean="0">
                        <a:effectLst/>
                      </a:endParaRP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 smtClean="0">
                          <a:effectLst/>
                        </a:rPr>
                        <a:t>• Be </a:t>
                      </a:r>
                      <a:r>
                        <a:rPr lang="en-US" sz="800" u="none" strike="noStrike" dirty="0">
                          <a:effectLst/>
                        </a:rPr>
                        <a:t>active </a:t>
                      </a:r>
                      <a:r>
                        <a:rPr lang="en-US" sz="800" u="none" strike="noStrike" dirty="0" smtClean="0">
                          <a:effectLst/>
                        </a:rPr>
                        <a:t>part of </a:t>
                      </a:r>
                      <a:r>
                        <a:rPr lang="en-US" sz="800" u="none" strike="noStrike" dirty="0">
                          <a:effectLst/>
                        </a:rPr>
                        <a:t>MD </a:t>
                      </a:r>
                      <a:r>
                        <a:rPr lang="en-US" sz="800" u="none" strike="noStrike" dirty="0" smtClean="0">
                          <a:effectLst/>
                        </a:rPr>
                        <a:t>visits – Know why you take each medications, you should explain how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you feel, not your parent</a:t>
                      </a:r>
                      <a:r>
                        <a:rPr lang="en-US" sz="800" u="none" strike="noStrike" dirty="0" smtClean="0">
                          <a:effectLst/>
                        </a:rPr>
                        <a:t>.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>
                  <a:txBody>
                    <a:bodyPr/>
                    <a:lstStyle/>
                    <a:p>
                      <a:pPr marL="58738" marR="0" indent="-5873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improving skills from Sophomore year.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 smtClean="0">
                          <a:effectLst/>
                        </a:rPr>
                        <a:t>• Lead </a:t>
                      </a:r>
                      <a:r>
                        <a:rPr lang="en-US" sz="800" u="none" strike="noStrike" dirty="0">
                          <a:effectLst/>
                        </a:rPr>
                        <a:t>IEP meetings and discuss </a:t>
                      </a:r>
                      <a:r>
                        <a:rPr lang="en-US" sz="800" u="none" strike="noStrike" dirty="0" smtClean="0">
                          <a:effectLst/>
                        </a:rPr>
                        <a:t> your transition </a:t>
                      </a:r>
                      <a:r>
                        <a:rPr lang="en-US" sz="800" u="none" strike="noStrike" dirty="0">
                          <a:effectLst/>
                        </a:rPr>
                        <a:t>plans </a:t>
                      </a:r>
                      <a:r>
                        <a:rPr lang="en-US" sz="800" u="none" strike="noStrike" dirty="0" smtClean="0">
                          <a:effectLst/>
                        </a:rPr>
                        <a:t>in detail-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be prepared to explain why</a:t>
                      </a:r>
                    </a:p>
                    <a:p>
                      <a:pPr marL="58738" marR="0" indent="-5873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Make a plan of what you think you need to succeed.</a:t>
                      </a:r>
                    </a:p>
                    <a:p>
                      <a:pPr marL="58738" marR="0" indent="-5873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When appropriate, speak out on topics of interest.            </a:t>
                      </a:r>
                      <a:endParaRPr lang="en-US" sz="800" u="none" strike="noStrike" baseline="0" dirty="0" smtClean="0">
                        <a:effectLst/>
                      </a:endParaRP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>
                  <a:txBody>
                    <a:bodyPr/>
                    <a:lstStyle/>
                    <a:p>
                      <a:pPr marL="58738" marR="0" indent="-5873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improving skills from Junior year.</a:t>
                      </a:r>
                    </a:p>
                    <a:p>
                      <a:pPr marL="58738" indent="-58738" algn="l" rtl="0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 smtClean="0">
                          <a:effectLst/>
                        </a:rPr>
                        <a:t>• Keep running your IEP meeting and follow through with transition plans.</a:t>
                      </a:r>
                    </a:p>
                    <a:p>
                      <a:pPr marL="58738" indent="-58738" algn="l" rtl="0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to complete items on plan or revise if necessary. </a:t>
                      </a:r>
                    </a:p>
                    <a:p>
                      <a:pPr marL="58738" marR="0" indent="-5873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Review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Module 4 under H.S. Mentoring at: www.</a:t>
                      </a:r>
                      <a:r>
                        <a:rPr lang="en-US" sz="800" u="none" strike="noStrike" dirty="0" smtClean="0">
                          <a:effectLst/>
                        </a:rPr>
                        <a:t>disability.illinois.edu/beckwith-residential-support-services-nugent-hall/getting-started-nugent-hall/prospective-student for any final tips.</a:t>
                      </a:r>
                      <a:endParaRPr lang="en-US" sz="800" b="0" i="0" u="none" strike="noStrike" dirty="0" smtClean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</a:tr>
              <a:tr h="24874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Self-Confidence</a:t>
                      </a:r>
                      <a:endParaRPr lang="en-US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>
                  <a:txBody>
                    <a:bodyPr/>
                    <a:lstStyle/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>
                          <a:effectLst/>
                        </a:rPr>
                        <a:t>• Having students try </a:t>
                      </a:r>
                      <a:r>
                        <a:rPr lang="en-US" sz="800" u="none" strike="noStrike" dirty="0" smtClean="0">
                          <a:effectLst/>
                        </a:rPr>
                        <a:t>out a new activity. </a:t>
                      </a:r>
                      <a:endParaRPr lang="en-US" sz="800" u="none" strike="noStrike" dirty="0" smtClean="0">
                        <a:effectLst/>
                      </a:endParaRP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 smtClean="0">
                          <a:effectLst/>
                        </a:rPr>
                        <a:t>• Have </a:t>
                      </a:r>
                      <a:r>
                        <a:rPr lang="en-US" sz="800" u="none" strike="noStrike" dirty="0">
                          <a:effectLst/>
                        </a:rPr>
                        <a:t>student make all plans for a family </a:t>
                      </a:r>
                      <a:r>
                        <a:rPr lang="en-US" sz="800" u="none" strike="noStrike" dirty="0" smtClean="0">
                          <a:effectLst/>
                        </a:rPr>
                        <a:t>outing.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 smtClean="0">
                          <a:effectLst/>
                        </a:rPr>
                        <a:t>• Go </a:t>
                      </a:r>
                      <a:r>
                        <a:rPr lang="en-US" sz="800" u="none" strike="noStrike" dirty="0" smtClean="0">
                          <a:effectLst/>
                        </a:rPr>
                        <a:t>do the outing as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</a:rPr>
                        <a:t>planned,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and </a:t>
                      </a:r>
                      <a:r>
                        <a:rPr lang="en-US" sz="800" u="none" strike="noStrike" dirty="0" smtClean="0">
                          <a:effectLst/>
                        </a:rPr>
                        <a:t>discuss afterwards. </a:t>
                      </a:r>
                      <a:endParaRPr lang="en-US" sz="800" u="none" strike="noStrike" dirty="0" smtClean="0">
                        <a:effectLst/>
                      </a:endParaRP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 smtClean="0">
                          <a:effectLst/>
                        </a:rPr>
                        <a:t>• Begin </a:t>
                      </a:r>
                      <a:r>
                        <a:rPr lang="en-US" sz="800" u="none" strike="noStrike" dirty="0">
                          <a:effectLst/>
                        </a:rPr>
                        <a:t>journaling your thoughts, either manually or electronically.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>
                  <a:txBody>
                    <a:bodyPr/>
                    <a:lstStyle/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>
                          <a:effectLst/>
                        </a:rPr>
                        <a:t>• Become active in at least 1 extra-curricular activity. </a:t>
                      </a:r>
                      <a:endParaRPr lang="en-US" sz="800" u="none" strike="noStrike" dirty="0" smtClean="0">
                        <a:effectLst/>
                      </a:endParaRP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</a:t>
                      </a:r>
                      <a:r>
                        <a:rPr lang="en-US" sz="800" u="none" strike="noStrike" dirty="0">
                          <a:effectLst/>
                        </a:rPr>
                        <a:t>journaling and </a:t>
                      </a:r>
                      <a:r>
                        <a:rPr lang="en-US" sz="800" u="none" strike="noStrike" dirty="0" smtClean="0">
                          <a:effectLst/>
                        </a:rPr>
                        <a:t>read </a:t>
                      </a:r>
                      <a:r>
                        <a:rPr lang="en-US" sz="800" u="none" strike="noStrike" dirty="0">
                          <a:effectLst/>
                        </a:rPr>
                        <a:t>past entries to see </a:t>
                      </a:r>
                      <a:r>
                        <a:rPr lang="en-US" sz="800" u="none" strike="noStrike" dirty="0" smtClean="0">
                          <a:effectLst/>
                        </a:rPr>
                        <a:t>differences.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>
                  <a:txBody>
                    <a:bodyPr/>
                    <a:lstStyle/>
                    <a:p>
                      <a:pPr marL="58738" marR="0" indent="-5873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improving skills from Freshman year.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 smtClean="0">
                          <a:effectLst/>
                        </a:rPr>
                        <a:t>• </a:t>
                      </a:r>
                      <a:r>
                        <a:rPr lang="en-US" sz="800" u="none" strike="noStrike" dirty="0">
                          <a:effectLst/>
                        </a:rPr>
                        <a:t>Step out of comfort zone (</a:t>
                      </a:r>
                      <a:r>
                        <a:rPr lang="en-US" sz="800" u="none" strike="noStrike" dirty="0" smtClean="0">
                          <a:effectLst/>
                        </a:rPr>
                        <a:t>i.e. </a:t>
                      </a:r>
                      <a:r>
                        <a:rPr lang="en-US" sz="800" u="none" strike="noStrike" dirty="0">
                          <a:effectLst/>
                        </a:rPr>
                        <a:t>increasing level of socialization, going to different places and hanging out…) </a:t>
                      </a:r>
                      <a:endParaRPr lang="en-US" sz="800" u="none" strike="noStrike" dirty="0" smtClean="0">
                        <a:effectLst/>
                      </a:endParaRP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</a:t>
                      </a:r>
                      <a:r>
                        <a:rPr lang="en-US" sz="800" u="none" strike="noStrike" dirty="0">
                          <a:effectLst/>
                        </a:rPr>
                        <a:t>journaling and review past entries to see how much you've </a:t>
                      </a:r>
                      <a:r>
                        <a:rPr lang="en-US" sz="800" u="none" strike="noStrike" dirty="0" smtClean="0">
                          <a:effectLst/>
                        </a:rPr>
                        <a:t>challenged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yourself</a:t>
                      </a:r>
                      <a:r>
                        <a:rPr lang="en-US" sz="800" u="none" strike="noStrike" dirty="0" smtClean="0">
                          <a:effectLst/>
                        </a:rPr>
                        <a:t>.    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>
                  <a:txBody>
                    <a:bodyPr/>
                    <a:lstStyle/>
                    <a:p>
                      <a:pPr marL="58738" marR="0" indent="-5873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improving skills from Sophomore year.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journaling and review past entries to see how much you've challenged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yourself</a:t>
                      </a:r>
                      <a:r>
                        <a:rPr lang="en-US" sz="800" u="none" strike="noStrike" dirty="0" smtClean="0">
                          <a:effectLst/>
                        </a:rPr>
                        <a:t>. 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 smtClean="0">
                          <a:effectLst/>
                        </a:rPr>
                        <a:t>• Speak up if you do not agree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or think something is incorrect.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>
                  <a:txBody>
                    <a:bodyPr/>
                    <a:lstStyle/>
                    <a:p>
                      <a:pPr marL="58738" marR="0" indent="-5873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improving skills from Junior year.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journaling and review past entries to see how much you've challenged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yourself</a:t>
                      </a:r>
                      <a:r>
                        <a:rPr lang="en-US" sz="800" u="none" strike="noStrike" dirty="0" smtClean="0">
                          <a:effectLst/>
                        </a:rPr>
                        <a:t>.</a:t>
                      </a:r>
                    </a:p>
                    <a:p>
                      <a:pPr marL="58738" marR="0" indent="-5873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speaking up if you do not agree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or think something is incorrect.</a:t>
                      </a:r>
                      <a:endParaRPr lang="en-US" sz="800" b="0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 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610802"/>
              </p:ext>
            </p:extLst>
          </p:nvPr>
        </p:nvGraphicFramePr>
        <p:xfrm>
          <a:off x="4495800" y="0"/>
          <a:ext cx="4648201" cy="6857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762000"/>
                <a:gridCol w="831516"/>
                <a:gridCol w="827411"/>
                <a:gridCol w="805563"/>
                <a:gridCol w="812111"/>
              </a:tblGrid>
              <a:tr h="31334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Transition </a:t>
                      </a:r>
                      <a:r>
                        <a:rPr lang="en-US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Guide for Students and Families </a:t>
                      </a:r>
                      <a:endParaRPr lang="en-US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</a:tr>
              <a:tr h="3401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Middle School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Freshman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Sophomore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Junior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Senior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</a:tr>
              <a:tr h="34560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Executive Skills</a:t>
                      </a:r>
                      <a:endParaRPr lang="en-US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  <a:tc>
                  <a:txBody>
                    <a:bodyPr/>
                    <a:lstStyle/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>
                          <a:effectLst/>
                        </a:rPr>
                        <a:t>• Discuss ability to use a cell </a:t>
                      </a:r>
                      <a:r>
                        <a:rPr lang="en-US" sz="800" u="none" strike="noStrike" dirty="0" smtClean="0">
                          <a:effectLst/>
                        </a:rPr>
                        <a:t>phone. 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 smtClean="0">
                          <a:effectLst/>
                        </a:rPr>
                        <a:t>• Direct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the way </a:t>
                      </a:r>
                      <a:r>
                        <a:rPr lang="en-US" sz="800" u="none" strike="noStrike" dirty="0" smtClean="0">
                          <a:effectLst/>
                        </a:rPr>
                        <a:t>to familiar places. If you make a wrong turn,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try to figure out mistake on your own.</a:t>
                      </a:r>
                      <a:r>
                        <a:rPr lang="en-US" sz="800" u="none" strike="noStrike" dirty="0" smtClean="0">
                          <a:effectLst/>
                        </a:rPr>
                        <a:t> </a:t>
                      </a:r>
                      <a:endParaRPr lang="en-US" sz="800" u="none" strike="noStrike" dirty="0" smtClean="0">
                        <a:effectLst/>
                      </a:endParaRP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 smtClean="0">
                          <a:effectLst/>
                        </a:rPr>
                        <a:t>• Have </a:t>
                      </a:r>
                      <a:r>
                        <a:rPr lang="en-US" sz="800" u="none" strike="noStrike" dirty="0">
                          <a:effectLst/>
                        </a:rPr>
                        <a:t>thoughtful discussion about likes and dislikes. </a:t>
                      </a:r>
                      <a:endParaRPr lang="en-US" sz="800" u="none" strike="noStrike" dirty="0" smtClean="0">
                        <a:effectLst/>
                      </a:endParaRP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 smtClean="0">
                          <a:effectLst/>
                        </a:rPr>
                        <a:t>• Begin </a:t>
                      </a:r>
                      <a:r>
                        <a:rPr lang="en-US" sz="800" u="none" strike="noStrike" dirty="0">
                          <a:effectLst/>
                        </a:rPr>
                        <a:t>having conversations </a:t>
                      </a:r>
                      <a:r>
                        <a:rPr lang="en-US" sz="800" u="none" strike="noStrike" dirty="0" smtClean="0">
                          <a:effectLst/>
                        </a:rPr>
                        <a:t>with </a:t>
                      </a:r>
                      <a:r>
                        <a:rPr lang="en-US" sz="800" u="none" strike="noStrike" dirty="0">
                          <a:effectLst/>
                        </a:rPr>
                        <a:t>family about </a:t>
                      </a:r>
                      <a:r>
                        <a:rPr lang="en-US" sz="800" u="none" strike="noStrike" dirty="0" smtClean="0">
                          <a:effectLst/>
                        </a:rPr>
                        <a:t>being more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independent with money.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  <a:tc>
                  <a:txBody>
                    <a:bodyPr/>
                    <a:lstStyle/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>
                          <a:effectLst/>
                        </a:rPr>
                        <a:t>• Begin trying different cell phones that you can manage </a:t>
                      </a:r>
                      <a:r>
                        <a:rPr lang="en-US" sz="800" u="none" strike="noStrike" dirty="0" smtClean="0">
                          <a:effectLst/>
                        </a:rPr>
                        <a:t>independently </a:t>
                      </a:r>
                      <a:endParaRPr lang="en-US" sz="800" u="none" strike="noStrike" dirty="0" smtClean="0">
                        <a:effectLst/>
                      </a:endParaRP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 smtClean="0">
                          <a:effectLst/>
                        </a:rPr>
                        <a:t>• </a:t>
                      </a:r>
                      <a:r>
                        <a:rPr lang="en-US" sz="800" u="none" strike="noStrike" dirty="0">
                          <a:effectLst/>
                        </a:rPr>
                        <a:t>Discuss in more detail </a:t>
                      </a:r>
                      <a:r>
                        <a:rPr lang="en-US" sz="800" u="none" strike="noStrike" dirty="0" smtClean="0">
                          <a:effectLst/>
                        </a:rPr>
                        <a:t>ways of dealing with getting lost.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 smtClean="0">
                          <a:effectLst/>
                        </a:rPr>
                        <a:t>• Select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at least one thing that you want to do on your own.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 smtClean="0">
                          <a:effectLst/>
                        </a:rPr>
                        <a:t>• 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Discuss all the steps for you to achieve your goal. </a:t>
                      </a:r>
                      <a:r>
                        <a:rPr lang="en-US" sz="800" u="none" strike="noStrike" dirty="0" smtClean="0">
                          <a:effectLst/>
                        </a:rPr>
                        <a:t> 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 smtClean="0">
                          <a:effectLst/>
                        </a:rPr>
                        <a:t>• Follow  or modify plan.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  <a:tc>
                  <a:txBody>
                    <a:bodyPr/>
                    <a:lstStyle/>
                    <a:p>
                      <a:pPr marL="58738" marR="0" indent="-5873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improving skills from Freshman year.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800" u="none" strike="noStrike" dirty="0" smtClean="0">
                          <a:effectLst/>
                        </a:rPr>
                        <a:t>• </a:t>
                      </a:r>
                      <a:r>
                        <a:rPr lang="en-US" sz="800" u="none" strike="noStrike" dirty="0">
                          <a:effectLst/>
                        </a:rPr>
                        <a:t>Learn not to assume all comments are directed towards your </a:t>
                      </a:r>
                      <a:r>
                        <a:rPr lang="en-US" sz="800" u="none" strike="noStrike" dirty="0" smtClean="0">
                          <a:effectLst/>
                        </a:rPr>
                        <a:t>disability.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800" u="none" strike="noStrike" dirty="0" smtClean="0">
                          <a:effectLst/>
                        </a:rPr>
                        <a:t>• Learn </a:t>
                      </a:r>
                      <a:r>
                        <a:rPr lang="en-US" sz="800" u="none" strike="noStrike" dirty="0">
                          <a:effectLst/>
                        </a:rPr>
                        <a:t>how to identify and avoid being taken advantage of.  </a:t>
                      </a:r>
                      <a:endParaRPr lang="en-US" sz="800" u="none" strike="noStrike" dirty="0" smtClean="0">
                        <a:effectLst/>
                      </a:endParaRP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800" u="none" strike="noStrike" dirty="0" smtClean="0">
                          <a:effectLst/>
                        </a:rPr>
                        <a:t>• Try different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ways to easily keep track of assignments and appointments  that you can do on your own.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  <a:tc>
                  <a:txBody>
                    <a:bodyPr/>
                    <a:lstStyle/>
                    <a:p>
                      <a:pPr marL="58738" marR="0" indent="-5873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</a:t>
                      </a:r>
                      <a:r>
                        <a:rPr lang="en-US" sz="800" u="none" strike="noStrike" dirty="0" smtClean="0">
                          <a:effectLst/>
                        </a:rPr>
                        <a:t>  improving </a:t>
                      </a:r>
                      <a:r>
                        <a:rPr lang="en-US" sz="800" u="none" strike="noStrike" dirty="0" smtClean="0">
                          <a:effectLst/>
                        </a:rPr>
                        <a:t>skills from Sophomore year.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 dirty="0" smtClean="0">
                          <a:effectLst/>
                        </a:rPr>
                        <a:t>• Learn and practice various  problem-solving strategies. </a:t>
                      </a:r>
                      <a:endParaRPr lang="en-US" sz="800" u="none" strike="noStrike" dirty="0" smtClean="0">
                        <a:effectLst/>
                      </a:endParaRP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 dirty="0" smtClean="0">
                          <a:effectLst/>
                        </a:rPr>
                        <a:t>• Be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</a:rPr>
                        <a:t>confident </a:t>
                      </a:r>
                      <a:r>
                        <a:rPr lang="en-US" sz="800" u="none" strike="noStrike" dirty="0">
                          <a:effectLst/>
                        </a:rPr>
                        <a:t>that you can </a:t>
                      </a:r>
                      <a:r>
                        <a:rPr lang="en-US" sz="800" u="none" strike="noStrike" dirty="0" smtClean="0">
                          <a:effectLst/>
                        </a:rPr>
                        <a:t>deal with  a lot of situations </a:t>
                      </a:r>
                      <a:r>
                        <a:rPr lang="en-US" sz="800" u="none" strike="noStrike" dirty="0">
                          <a:effectLst/>
                        </a:rPr>
                        <a:t>o</a:t>
                      </a:r>
                      <a:r>
                        <a:rPr lang="en-US" sz="800" u="none" strike="noStrike" dirty="0" smtClean="0">
                          <a:effectLst/>
                        </a:rPr>
                        <a:t>n your own using these strategies.                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 dirty="0" smtClean="0">
                          <a:effectLst/>
                        </a:rPr>
                        <a:t>• </a:t>
                      </a:r>
                      <a:r>
                        <a:rPr lang="en-US" sz="800" u="none" strike="noStrike" dirty="0">
                          <a:effectLst/>
                        </a:rPr>
                        <a:t>Look </a:t>
                      </a:r>
                      <a:r>
                        <a:rPr lang="en-US" sz="800" u="none" strike="noStrike" dirty="0" smtClean="0">
                          <a:effectLst/>
                        </a:rPr>
                        <a:t>into volunteering and then figure out what you need to do to be successful. 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 dirty="0" smtClean="0">
                          <a:effectLst/>
                        </a:rPr>
                        <a:t>• Work on those skills,  and once you have them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begin with the volunteer experience.</a:t>
                      </a:r>
                      <a:r>
                        <a:rPr lang="en-US" sz="800" u="none" strike="noStrike" dirty="0" smtClean="0">
                          <a:effectLst/>
                        </a:rPr>
                        <a:t>        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  <a:tc>
                  <a:txBody>
                    <a:bodyPr/>
                    <a:lstStyle/>
                    <a:p>
                      <a:pPr marL="58738" marR="0" indent="-5873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improving skills from Junior year.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 smtClean="0">
                          <a:effectLst/>
                        </a:rPr>
                        <a:t>• </a:t>
                      </a:r>
                      <a:r>
                        <a:rPr lang="en-US" sz="800" u="none" strike="noStrike" dirty="0">
                          <a:effectLst/>
                        </a:rPr>
                        <a:t>Discuss various safety scenarios that might occur next year and identify how to avoid them. </a:t>
                      </a:r>
                      <a:endParaRPr lang="en-US" sz="800" u="none" strike="noStrike" dirty="0" smtClean="0">
                        <a:effectLst/>
                      </a:endParaRP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 smtClean="0">
                          <a:effectLst/>
                        </a:rPr>
                        <a:t>• Increase </a:t>
                      </a:r>
                      <a:r>
                        <a:rPr lang="en-US" sz="800" u="none" strike="noStrike" dirty="0">
                          <a:effectLst/>
                        </a:rPr>
                        <a:t>self-awareness of high risk or potentially dangerous </a:t>
                      </a:r>
                      <a:r>
                        <a:rPr lang="en-US" sz="800" u="none" strike="noStrike" dirty="0" smtClean="0">
                          <a:effectLst/>
                        </a:rPr>
                        <a:t>situations.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 smtClean="0">
                          <a:effectLst/>
                        </a:rPr>
                        <a:t>• Request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more responsibility with volunteer or paid work experience as appropriate.</a:t>
                      </a:r>
                      <a:r>
                        <a:rPr lang="en-US" sz="800" u="none" strike="noStrike" dirty="0" smtClean="0">
                          <a:effectLst/>
                        </a:rPr>
                        <a:t>  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</a:tr>
              <a:tr h="27484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Problem Solving</a:t>
                      </a:r>
                      <a:endParaRPr lang="en-US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  <a:tc>
                  <a:txBody>
                    <a:bodyPr/>
                    <a:lstStyle/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>
                          <a:effectLst/>
                        </a:rPr>
                        <a:t>• Start to work out situations with the help of parents</a:t>
                      </a:r>
                      <a:r>
                        <a:rPr lang="en-US" sz="800" u="none" strike="noStrike" dirty="0" smtClean="0">
                          <a:effectLst/>
                        </a:rPr>
                        <a:t>/ teachers</a:t>
                      </a:r>
                      <a:r>
                        <a:rPr lang="en-US" sz="800" u="none" strike="noStrike" dirty="0">
                          <a:effectLst/>
                        </a:rPr>
                        <a:t>. </a:t>
                      </a:r>
                      <a:endParaRPr lang="en-US" sz="800" u="none" strike="noStrike" dirty="0" smtClean="0">
                        <a:effectLst/>
                      </a:endParaRP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 smtClean="0">
                          <a:effectLst/>
                        </a:rPr>
                        <a:t>• Be </a:t>
                      </a:r>
                      <a:r>
                        <a:rPr lang="en-US" sz="800" u="none" strike="noStrike" dirty="0" smtClean="0">
                          <a:effectLst/>
                        </a:rPr>
                        <a:t>involved with planning how much you will be assisted by 1:1 </a:t>
                      </a:r>
                      <a:r>
                        <a:rPr lang="en-US" sz="800" u="none" strike="noStrike" dirty="0">
                          <a:effectLst/>
                        </a:rPr>
                        <a:t>aide. 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  <a:tc>
                  <a:txBody>
                    <a:bodyPr/>
                    <a:lstStyle/>
                    <a:p>
                      <a:pPr marL="58738" marR="0" indent="-5873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Learn and practice various  problem-solving strategies. </a:t>
                      </a:r>
                      <a:endParaRPr lang="en-US" sz="800" u="none" strike="noStrike" dirty="0" smtClean="0">
                        <a:effectLst/>
                      </a:endParaRPr>
                    </a:p>
                    <a:p>
                      <a:pPr marL="58738" marR="0" indent="-5873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Be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</a:rPr>
                        <a:t>confident that you can deal with a lot of situations on your own using these strategies.  </a:t>
                      </a:r>
                    </a:p>
                    <a:p>
                      <a:pPr marL="58738" marR="0" indent="-5873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 • Consider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consequences before dealing with a specific situation.</a:t>
                      </a:r>
                      <a:r>
                        <a:rPr lang="en-US" sz="800" u="none" strike="noStrike" dirty="0" smtClean="0">
                          <a:effectLst/>
                        </a:rPr>
                        <a:t>             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 smtClean="0">
                          <a:effectLst/>
                        </a:rPr>
                        <a:t>                             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  <a:tc>
                  <a:txBody>
                    <a:bodyPr/>
                    <a:lstStyle/>
                    <a:p>
                      <a:pPr marL="58738" marR="0" indent="-5873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improving skills from Freshman year.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 smtClean="0">
                          <a:effectLst/>
                        </a:rPr>
                        <a:t>• Push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yourself to handle more situations on your own</a:t>
                      </a:r>
                      <a:r>
                        <a:rPr lang="en-US" sz="800" u="none" strike="noStrike" dirty="0" smtClean="0">
                          <a:effectLst/>
                        </a:rPr>
                        <a:t>. 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 smtClean="0">
                          <a:effectLst/>
                        </a:rPr>
                        <a:t>• Think about the amount </a:t>
                      </a:r>
                      <a:r>
                        <a:rPr lang="en-US" sz="800" u="none" strike="noStrike" dirty="0">
                          <a:effectLst/>
                        </a:rPr>
                        <a:t>of energy </a:t>
                      </a:r>
                      <a:r>
                        <a:rPr lang="en-US" sz="800" u="none" strike="noStrike" dirty="0" smtClean="0">
                          <a:effectLst/>
                        </a:rPr>
                        <a:t>(mental, emotional, and physical) that you will exert if you don’t handle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</a:rPr>
                        <a:t>a problem  right away and it gets worse. 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  <a:tc>
                  <a:txBody>
                    <a:bodyPr/>
                    <a:lstStyle/>
                    <a:p>
                      <a:pPr marL="58738" marR="0" indent="-5873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improving skills from Sophomore year.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 smtClean="0">
                          <a:effectLst/>
                        </a:rPr>
                        <a:t>• </a:t>
                      </a:r>
                      <a:r>
                        <a:rPr lang="en-US" sz="800" u="none" strike="noStrike" dirty="0">
                          <a:effectLst/>
                        </a:rPr>
                        <a:t>Pay more attention to </a:t>
                      </a:r>
                      <a:r>
                        <a:rPr lang="en-US" sz="800" u="none" strike="noStrike" dirty="0" smtClean="0">
                          <a:effectLst/>
                        </a:rPr>
                        <a:t>your over </a:t>
                      </a:r>
                      <a:r>
                        <a:rPr lang="en-US" sz="800" u="none" strike="noStrike" dirty="0">
                          <a:effectLst/>
                        </a:rPr>
                        <a:t>all </a:t>
                      </a:r>
                      <a:r>
                        <a:rPr lang="en-US" sz="800" u="none" strike="noStrike" dirty="0" smtClean="0">
                          <a:effectLst/>
                        </a:rPr>
                        <a:t>health and wellness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–</a:t>
                      </a:r>
                      <a:r>
                        <a:rPr lang="en-US" sz="800" u="none" strike="noStrike" dirty="0" smtClean="0">
                          <a:effectLst/>
                        </a:rPr>
                        <a:t> play an active role in managing this daily.</a:t>
                      </a:r>
                    </a:p>
                  </a:txBody>
                  <a:tcPr marL="4982" marR="4982" marT="4982" marB="0" anchor="ctr"/>
                </a:tc>
                <a:tc>
                  <a:txBody>
                    <a:bodyPr/>
                    <a:lstStyle/>
                    <a:p>
                      <a:pPr marL="58738" marR="0" indent="-5873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improving skills from Junior year.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800" u="none" strike="noStrike" dirty="0" smtClean="0">
                          <a:effectLst/>
                        </a:rPr>
                        <a:t>• </a:t>
                      </a:r>
                      <a:r>
                        <a:rPr lang="en-US" sz="800" u="none" strike="noStrike" dirty="0">
                          <a:effectLst/>
                        </a:rPr>
                        <a:t>Weigh </a:t>
                      </a:r>
                      <a:r>
                        <a:rPr lang="en-US" sz="800" u="none" strike="noStrike" dirty="0" smtClean="0">
                          <a:effectLst/>
                        </a:rPr>
                        <a:t>the </a:t>
                      </a:r>
                      <a:r>
                        <a:rPr lang="en-US" sz="800" u="none" strike="noStrike" dirty="0">
                          <a:effectLst/>
                        </a:rPr>
                        <a:t>p</a:t>
                      </a:r>
                      <a:r>
                        <a:rPr lang="en-US" sz="800" u="none" strike="noStrike" dirty="0" smtClean="0">
                          <a:effectLst/>
                        </a:rPr>
                        <a:t>ros </a:t>
                      </a:r>
                      <a:r>
                        <a:rPr lang="en-US" sz="800" u="none" strike="noStrike" dirty="0">
                          <a:effectLst/>
                        </a:rPr>
                        <a:t>and </a:t>
                      </a:r>
                      <a:r>
                        <a:rPr lang="en-US" sz="800" u="none" strike="noStrike" dirty="0" smtClean="0">
                          <a:effectLst/>
                        </a:rPr>
                        <a:t>cons </a:t>
                      </a:r>
                      <a:r>
                        <a:rPr lang="en-US" sz="800" u="none" strike="noStrike" dirty="0">
                          <a:effectLst/>
                        </a:rPr>
                        <a:t>of your choices </a:t>
                      </a:r>
                      <a:r>
                        <a:rPr lang="en-US" sz="800" u="none" strike="noStrike" dirty="0" smtClean="0">
                          <a:effectLst/>
                        </a:rPr>
                        <a:t>and be ready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</a:rPr>
                        <a:t>to accept consequences.</a:t>
                      </a:r>
                    </a:p>
                    <a:p>
                      <a:pPr marL="58738" marR="0" indent="-5873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Review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Module 2 under H.S. Mentoring at: </a:t>
                      </a:r>
                      <a:r>
                        <a:rPr lang="en-US" sz="800" u="none" strike="noStrike" dirty="0" smtClean="0">
                          <a:effectLst/>
                        </a:rPr>
                        <a:t>disability.illinois.edu/</a:t>
                      </a:r>
                      <a:r>
                        <a:rPr lang="en-US" sz="800" u="none" strike="noStrike" dirty="0" err="1" smtClean="0">
                          <a:effectLst/>
                        </a:rPr>
                        <a:t>beckwith</a:t>
                      </a:r>
                      <a:r>
                        <a:rPr lang="en-US" sz="800" u="none" strike="noStrike" dirty="0" smtClean="0">
                          <a:effectLst/>
                        </a:rPr>
                        <a:t>-residential-support-services-</a:t>
                      </a:r>
                      <a:r>
                        <a:rPr lang="en-US" sz="800" u="none" strike="noStrike" dirty="0" err="1" smtClean="0">
                          <a:effectLst/>
                        </a:rPr>
                        <a:t>nugent</a:t>
                      </a:r>
                      <a:r>
                        <a:rPr lang="en-US" sz="800" u="none" strike="noStrike" dirty="0" smtClean="0">
                          <a:effectLst/>
                        </a:rPr>
                        <a:t>-hall/getting-started-</a:t>
                      </a:r>
                      <a:r>
                        <a:rPr lang="en-US" sz="800" u="none" strike="noStrike" dirty="0" err="1" smtClean="0">
                          <a:effectLst/>
                        </a:rPr>
                        <a:t>nugent</a:t>
                      </a:r>
                      <a:r>
                        <a:rPr lang="en-US" sz="800" u="none" strike="noStrike" dirty="0" smtClean="0">
                          <a:effectLst/>
                        </a:rPr>
                        <a:t>-hall/prospective-student for any final tips.</a:t>
                      </a:r>
                      <a:endParaRPr lang="en-US" sz="800" b="0" i="0" u="none" strike="noStrike" dirty="0" smtClean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4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232921"/>
              </p:ext>
            </p:extLst>
          </p:nvPr>
        </p:nvGraphicFramePr>
        <p:xfrm>
          <a:off x="-1" y="-2"/>
          <a:ext cx="4572000" cy="6858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761999"/>
                <a:gridCol w="785835"/>
                <a:gridCol w="721637"/>
                <a:gridCol w="805092"/>
                <a:gridCol w="811637"/>
              </a:tblGrid>
              <a:tr h="31913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Transition</a:t>
                      </a:r>
                      <a:r>
                        <a:rPr lang="en-US" sz="1600" b="0" i="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 </a:t>
                      </a:r>
                      <a:r>
                        <a:rPr lang="en-US" sz="16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Guide for Students and Families</a:t>
                      </a:r>
                      <a:endParaRPr lang="en-US" sz="1600" b="1" i="0" u="none" strike="noStrike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4035" marR="4035" marT="403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4035" marR="4035" marT="403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b"/>
                </a:tc>
              </a:tr>
              <a:tr h="31913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035" marR="4035" marT="40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Middle School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Freshman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Sophomore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Junior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Senior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</a:tr>
              <a:tr h="37224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PA s</a:t>
                      </a:r>
                      <a:endParaRPr lang="en-US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900" u="none" strike="noStrike" dirty="0">
                          <a:effectLst/>
                        </a:rPr>
                        <a:t>• Begin paying attention to ways you need </a:t>
                      </a:r>
                      <a:r>
                        <a:rPr lang="en-US" sz="900" u="none" strike="noStrike" dirty="0" smtClean="0">
                          <a:effectLst/>
                        </a:rPr>
                        <a:t>to be helped at home and at school.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900" u="none" strike="noStrike" dirty="0" smtClean="0">
                          <a:effectLst/>
                        </a:rPr>
                        <a:t>• Do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900" u="none" strike="noStrike" dirty="0" smtClean="0">
                          <a:effectLst/>
                        </a:rPr>
                        <a:t>as much as you can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for yourself when possible. 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900" u="none" strike="noStrike" dirty="0" smtClean="0">
                          <a:effectLst/>
                        </a:rPr>
                        <a:t>• Get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in the habit of directing how you are being helped.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900" u="none" strike="noStrike" dirty="0">
                          <a:effectLst/>
                        </a:rPr>
                        <a:t>• </a:t>
                      </a:r>
                      <a:r>
                        <a:rPr lang="en-US" sz="900" u="none" strike="noStrike" dirty="0" smtClean="0">
                          <a:effectLst/>
                        </a:rPr>
                        <a:t>Include in IEP/504 option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900" u="none" strike="noStrike" dirty="0" smtClean="0">
                          <a:effectLst/>
                        </a:rPr>
                        <a:t> for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limiting </a:t>
                      </a:r>
                      <a:r>
                        <a:rPr lang="en-US" sz="900" u="none" strike="noStrike" dirty="0" smtClean="0">
                          <a:effectLst/>
                        </a:rPr>
                        <a:t>role </a:t>
                      </a:r>
                      <a:r>
                        <a:rPr lang="en-US" sz="900" u="none" strike="noStrike" dirty="0">
                          <a:effectLst/>
                        </a:rPr>
                        <a:t>of 1:1 </a:t>
                      </a:r>
                      <a:r>
                        <a:rPr lang="en-US" sz="900" u="none" strike="noStrike" dirty="0" smtClean="0">
                          <a:effectLst/>
                        </a:rPr>
                        <a:t>aide.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900" u="none" strike="noStrike" dirty="0" smtClean="0">
                          <a:effectLst/>
                        </a:rPr>
                        <a:t>• Develop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plan and </a:t>
                      </a:r>
                      <a:r>
                        <a:rPr lang="en-US" sz="900" u="none" strike="noStrike" dirty="0" smtClean="0">
                          <a:effectLst/>
                        </a:rPr>
                        <a:t>actively </a:t>
                      </a:r>
                      <a:r>
                        <a:rPr lang="en-US" sz="900" u="none" strike="noStrike" dirty="0">
                          <a:effectLst/>
                        </a:rPr>
                        <a:t>work on skills to achieve that goal daily. 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900" u="none" strike="noStrike" dirty="0" smtClean="0">
                          <a:effectLst/>
                        </a:rPr>
                        <a:t>• Get used to asking a friend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to help with easy tasks.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marL="58738" marR="0" indent="-5873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</a:rPr>
                        <a:t>• Continue improving skills from Freshman year.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strike="noStrike" dirty="0" smtClean="0">
                          <a:effectLst/>
                        </a:rPr>
                        <a:t>• Utilize 1:1 aide less than last year. 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strike="noStrike" dirty="0" smtClean="0">
                          <a:effectLst/>
                        </a:rPr>
                        <a:t>• Take </a:t>
                      </a:r>
                      <a:r>
                        <a:rPr lang="en-US" sz="900" u="none" strike="noStrike" dirty="0" smtClean="0">
                          <a:effectLst/>
                        </a:rPr>
                        <a:t>more active role in discussion of ADL needs and how they are done at home. 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marL="58738" marR="0" indent="-5873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</a:rPr>
                        <a:t>• Continue improving skills from Sophomore year.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900" u="none" strike="noStrike" dirty="0" smtClean="0">
                          <a:effectLst/>
                        </a:rPr>
                        <a:t>• Consider how  </a:t>
                      </a:r>
                      <a:r>
                        <a:rPr lang="en-US" sz="900" u="none" strike="noStrike" dirty="0">
                          <a:effectLst/>
                        </a:rPr>
                        <a:t>personal and academic </a:t>
                      </a:r>
                      <a:r>
                        <a:rPr lang="en-US" sz="900" u="none" strike="noStrike" dirty="0" smtClean="0">
                          <a:effectLst/>
                        </a:rPr>
                        <a:t>support will change after high school. 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900" u="none" strike="noStrike" dirty="0" smtClean="0">
                          <a:effectLst/>
                        </a:rPr>
                        <a:t>• Utilize </a:t>
                      </a:r>
                      <a:r>
                        <a:rPr lang="en-US" sz="900" u="none" strike="noStrike" dirty="0">
                          <a:effectLst/>
                        </a:rPr>
                        <a:t>1:1 aide less than last year. 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900" u="none" strike="noStrike" dirty="0" smtClean="0">
                          <a:effectLst/>
                        </a:rPr>
                        <a:t>• Get </a:t>
                      </a:r>
                      <a:r>
                        <a:rPr lang="en-US" sz="900" u="none" strike="noStrike" dirty="0">
                          <a:effectLst/>
                        </a:rPr>
                        <a:t>used to directing </a:t>
                      </a:r>
                      <a:r>
                        <a:rPr lang="en-US" sz="900" u="none" strike="noStrike" dirty="0" smtClean="0">
                          <a:effectLst/>
                        </a:rPr>
                        <a:t>all of your support  at </a:t>
                      </a:r>
                      <a:r>
                        <a:rPr lang="en-US" sz="900" u="none" strike="noStrike" dirty="0">
                          <a:effectLst/>
                        </a:rPr>
                        <a:t>home and </a:t>
                      </a:r>
                      <a:r>
                        <a:rPr lang="en-US" sz="900" u="none" strike="noStrike" dirty="0" smtClean="0">
                          <a:effectLst/>
                        </a:rPr>
                        <a:t> at </a:t>
                      </a:r>
                      <a:r>
                        <a:rPr lang="en-US" sz="900" u="none" strike="noStrike" dirty="0">
                          <a:effectLst/>
                        </a:rPr>
                        <a:t>school. 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900" u="none" strike="noStrike" dirty="0" smtClean="0">
                          <a:effectLst/>
                        </a:rPr>
                        <a:t>• Student  </a:t>
                      </a:r>
                      <a:r>
                        <a:rPr lang="en-US" sz="900" u="none" strike="noStrike" dirty="0" smtClean="0">
                          <a:effectLst/>
                        </a:rPr>
                        <a:t>takes </a:t>
                      </a:r>
                      <a:r>
                        <a:rPr lang="en-US" sz="900" u="none" strike="noStrike" dirty="0">
                          <a:effectLst/>
                        </a:rPr>
                        <a:t>primary role training </a:t>
                      </a:r>
                      <a:r>
                        <a:rPr lang="en-US" sz="900" u="none" strike="noStrike" dirty="0" smtClean="0">
                          <a:effectLst/>
                        </a:rPr>
                        <a:t>1:1 aide and other staff at </a:t>
                      </a:r>
                      <a:r>
                        <a:rPr lang="en-US" sz="900" u="none" strike="noStrike" dirty="0">
                          <a:effectLst/>
                        </a:rPr>
                        <a:t>school.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marL="58738" indent="-58738" algn="l" fontAlgn="t">
                        <a:lnSpc>
                          <a:spcPct val="90000"/>
                        </a:lnSpc>
                      </a:pPr>
                      <a:r>
                        <a:rPr lang="en-US" sz="900" u="none" strike="noStrike" dirty="0">
                          <a:effectLst/>
                        </a:rPr>
                        <a:t>• </a:t>
                      </a:r>
                      <a:r>
                        <a:rPr lang="en-US" sz="850" u="none" strike="noStrike" dirty="0">
                          <a:effectLst/>
                        </a:rPr>
                        <a:t>Ask yourself the following questions:                                  </a:t>
                      </a:r>
                      <a:r>
                        <a:rPr lang="en-US" sz="850" u="none" strike="noStrike" dirty="0" smtClean="0">
                          <a:effectLst/>
                        </a:rPr>
                        <a:t>What </a:t>
                      </a:r>
                      <a:r>
                        <a:rPr lang="en-US" sz="850" u="none" strike="noStrike" dirty="0">
                          <a:effectLst/>
                        </a:rPr>
                        <a:t>are my care needs? </a:t>
                      </a:r>
                      <a:endParaRPr lang="en-US" sz="850" u="none" strike="noStrike" dirty="0" smtClean="0">
                        <a:effectLst/>
                      </a:endParaRPr>
                    </a:p>
                    <a:p>
                      <a:pPr marL="58738" indent="-58738" algn="l" fontAlgn="t">
                        <a:lnSpc>
                          <a:spcPct val="90000"/>
                        </a:lnSpc>
                      </a:pPr>
                      <a:r>
                        <a:rPr lang="en-US" sz="900" u="none" strike="noStrike" dirty="0" smtClean="0">
                          <a:effectLst/>
                        </a:rPr>
                        <a:t>• </a:t>
                      </a:r>
                      <a:r>
                        <a:rPr lang="en-US" sz="850" u="none" strike="noStrike" dirty="0" smtClean="0">
                          <a:effectLst/>
                        </a:rPr>
                        <a:t>When </a:t>
                      </a:r>
                      <a:r>
                        <a:rPr lang="en-US" sz="850" u="none" strike="noStrike" dirty="0">
                          <a:effectLst/>
                        </a:rPr>
                        <a:t>do I </a:t>
                      </a:r>
                      <a:r>
                        <a:rPr lang="en-US" sz="850" u="none" strike="noStrike" dirty="0" smtClean="0">
                          <a:effectLst/>
                        </a:rPr>
                        <a:t> need </a:t>
                      </a:r>
                      <a:r>
                        <a:rPr lang="en-US" sz="850" u="none" strike="noStrike" dirty="0">
                          <a:effectLst/>
                        </a:rPr>
                        <a:t>help? Night? Day? Morning? </a:t>
                      </a:r>
                      <a:r>
                        <a:rPr lang="en-US" sz="850" u="none" strike="noStrike" dirty="0" smtClean="0">
                          <a:effectLst/>
                        </a:rPr>
                        <a:t>24/7?</a:t>
                      </a:r>
                    </a:p>
                    <a:p>
                      <a:pPr marL="58738" indent="-58738" algn="l" fontAlgn="t">
                        <a:lnSpc>
                          <a:spcPct val="90000"/>
                        </a:lnSpc>
                      </a:pPr>
                      <a:r>
                        <a:rPr lang="en-US" sz="900" u="none" strike="noStrike" dirty="0" smtClean="0">
                          <a:effectLst/>
                        </a:rPr>
                        <a:t>• </a:t>
                      </a:r>
                      <a:r>
                        <a:rPr lang="en-US" sz="850" u="none" strike="noStrike" dirty="0" smtClean="0">
                          <a:effectLst/>
                        </a:rPr>
                        <a:t>How </a:t>
                      </a:r>
                      <a:r>
                        <a:rPr lang="en-US" sz="850" u="none" strike="noStrike" dirty="0">
                          <a:effectLst/>
                        </a:rPr>
                        <a:t>many people </a:t>
                      </a:r>
                      <a:r>
                        <a:rPr lang="en-US" sz="850" u="none" strike="noStrike" dirty="0" smtClean="0">
                          <a:effectLst/>
                        </a:rPr>
                        <a:t>cover </a:t>
                      </a:r>
                      <a:r>
                        <a:rPr lang="en-US" sz="850" u="none" strike="noStrike" dirty="0">
                          <a:effectLst/>
                        </a:rPr>
                        <a:t>my needs?            </a:t>
                      </a:r>
                      <a:endParaRPr lang="en-US" sz="850" u="none" strike="noStrike" dirty="0" smtClean="0">
                        <a:effectLst/>
                      </a:endParaRPr>
                    </a:p>
                    <a:p>
                      <a:pPr marL="58738" indent="-58738" algn="l" fontAlgn="t">
                        <a:lnSpc>
                          <a:spcPct val="90000"/>
                        </a:lnSpc>
                      </a:pPr>
                      <a:r>
                        <a:rPr lang="en-US" sz="850" u="none" strike="noStrike" dirty="0" smtClean="0">
                          <a:effectLst/>
                        </a:rPr>
                        <a:t>• When hiring, consider</a:t>
                      </a:r>
                      <a:r>
                        <a:rPr lang="en-US" sz="850" u="none" strike="noStrike" baseline="0" dirty="0" smtClean="0">
                          <a:effectLst/>
                        </a:rPr>
                        <a:t> w</a:t>
                      </a:r>
                      <a:r>
                        <a:rPr lang="en-US" sz="850" u="none" strike="noStrike" dirty="0" smtClean="0">
                          <a:effectLst/>
                        </a:rPr>
                        <a:t>hat your PA expectations might be? </a:t>
                      </a:r>
                      <a:endParaRPr lang="en-US" sz="850" u="none" strike="noStrike" dirty="0" smtClean="0">
                        <a:effectLst/>
                      </a:endParaRPr>
                    </a:p>
                    <a:p>
                      <a:pPr marL="58738" indent="-58738" algn="l" fontAlgn="t">
                        <a:lnSpc>
                          <a:spcPct val="90000"/>
                        </a:lnSpc>
                      </a:pPr>
                      <a:r>
                        <a:rPr lang="en-US" sz="900" u="none" strike="noStrike" dirty="0" smtClean="0">
                          <a:effectLst/>
                        </a:rPr>
                        <a:t>• </a:t>
                      </a:r>
                      <a:r>
                        <a:rPr lang="en-US" sz="850" u="none" strike="noStrike" dirty="0" smtClean="0">
                          <a:effectLst/>
                        </a:rPr>
                        <a:t>Is </a:t>
                      </a:r>
                      <a:r>
                        <a:rPr lang="en-US" sz="850" u="none" strike="noStrike" dirty="0">
                          <a:effectLst/>
                        </a:rPr>
                        <a:t>gender a consideration?                       </a:t>
                      </a:r>
                      <a:endParaRPr lang="en-US" sz="850" u="none" strike="noStrike" dirty="0" smtClean="0">
                        <a:effectLst/>
                      </a:endParaRPr>
                    </a:p>
                    <a:p>
                      <a:pPr marL="58738" indent="-58738" algn="l" fontAlgn="t">
                        <a:lnSpc>
                          <a:spcPct val="90000"/>
                        </a:lnSpc>
                      </a:pPr>
                      <a:r>
                        <a:rPr lang="en-US" sz="900" u="none" strike="noStrike" dirty="0" smtClean="0">
                          <a:effectLst/>
                        </a:rPr>
                        <a:t>• </a:t>
                      </a:r>
                      <a:r>
                        <a:rPr lang="en-US" sz="850" u="none" strike="noStrike" dirty="0" smtClean="0">
                          <a:effectLst/>
                        </a:rPr>
                        <a:t>What </a:t>
                      </a:r>
                      <a:r>
                        <a:rPr lang="en-US" sz="850" u="none" strike="noStrike" dirty="0">
                          <a:effectLst/>
                        </a:rPr>
                        <a:t>personal qualities do I want my </a:t>
                      </a:r>
                      <a:r>
                        <a:rPr lang="en-US" sz="850" u="none" strike="noStrike" dirty="0" smtClean="0">
                          <a:effectLst/>
                        </a:rPr>
                        <a:t>PAs </a:t>
                      </a:r>
                      <a:r>
                        <a:rPr lang="en-US" sz="850" u="none" strike="noStrike" dirty="0">
                          <a:effectLst/>
                        </a:rPr>
                        <a:t>to have?        </a:t>
                      </a:r>
                      <a:r>
                        <a:rPr lang="en-US" sz="850" u="none" strike="noStrike" baseline="0" dirty="0" smtClean="0">
                          <a:effectLst/>
                        </a:rPr>
                        <a:t>     </a:t>
                      </a:r>
                    </a:p>
                    <a:p>
                      <a:pPr marL="58738" indent="-58738" algn="l" fontAlgn="t">
                        <a:lnSpc>
                          <a:spcPct val="90000"/>
                        </a:lnSpc>
                      </a:pPr>
                      <a:r>
                        <a:rPr lang="en-US" sz="850" u="none" strike="noStrike" dirty="0" smtClean="0">
                          <a:effectLst/>
                        </a:rPr>
                        <a:t>• </a:t>
                      </a:r>
                      <a:r>
                        <a:rPr lang="en-US" sz="850" u="none" strike="noStrike" dirty="0">
                          <a:effectLst/>
                        </a:rPr>
                        <a:t>Try </a:t>
                      </a:r>
                      <a:r>
                        <a:rPr lang="en-US" sz="850" u="none" strike="noStrike" dirty="0" smtClean="0">
                          <a:effectLst/>
                        </a:rPr>
                        <a:t>to only</a:t>
                      </a:r>
                      <a:r>
                        <a:rPr lang="en-US" sz="85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850" u="none" strike="noStrike" dirty="0" smtClean="0">
                          <a:effectLst/>
                        </a:rPr>
                        <a:t> </a:t>
                      </a:r>
                      <a:r>
                        <a:rPr lang="en-US" sz="850" u="none" strike="noStrike" dirty="0">
                          <a:effectLst/>
                        </a:rPr>
                        <a:t>use 1:1 aide </a:t>
                      </a:r>
                      <a:r>
                        <a:rPr lang="en-US" sz="850" u="none" strike="noStrike" dirty="0" smtClean="0">
                          <a:effectLst/>
                        </a:rPr>
                        <a:t> for toileting this year.                  </a:t>
                      </a:r>
                      <a:endParaRPr lang="en-US" sz="8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/>
                </a:tc>
              </a:tr>
              <a:tr h="24972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Financial Assistance</a:t>
                      </a:r>
                      <a:endParaRPr lang="en-US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marL="58738" indent="-58738" algn="l" rtl="0" fontAlgn="ctr">
                        <a:lnSpc>
                          <a:spcPct val="90000"/>
                        </a:lnSpc>
                      </a:pPr>
                      <a:r>
                        <a:rPr lang="en-US" sz="900" u="none" strike="noStrike" dirty="0">
                          <a:effectLst/>
                        </a:rPr>
                        <a:t>• </a:t>
                      </a:r>
                      <a:r>
                        <a:rPr lang="en-US" sz="900" u="none" strike="noStrike" dirty="0" smtClean="0">
                          <a:effectLst/>
                        </a:rPr>
                        <a:t>Initiate </a:t>
                      </a:r>
                      <a:r>
                        <a:rPr lang="en-US" sz="900" u="none" strike="noStrike" dirty="0">
                          <a:effectLst/>
                        </a:rPr>
                        <a:t>discussion with Dept. of Human Services (DHS</a:t>
                      </a:r>
                      <a:r>
                        <a:rPr lang="en-US" sz="900" u="none" strike="noStrike" dirty="0" smtClean="0">
                          <a:effectLst/>
                        </a:rPr>
                        <a:t>) to see if your family is able </a:t>
                      </a:r>
                      <a:r>
                        <a:rPr lang="en-US" sz="900" u="none" strike="noStrike" dirty="0">
                          <a:effectLst/>
                        </a:rPr>
                        <a:t>to </a:t>
                      </a:r>
                      <a:r>
                        <a:rPr lang="en-US" sz="900" u="none" strike="noStrike" dirty="0" smtClean="0">
                          <a:effectLst/>
                        </a:rPr>
                        <a:t>receive any support with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you being a </a:t>
                      </a:r>
                      <a:r>
                        <a:rPr lang="en-US" sz="900" u="none" strike="noStrike" dirty="0" smtClean="0">
                          <a:effectLst/>
                        </a:rPr>
                        <a:t> </a:t>
                      </a:r>
                      <a:r>
                        <a:rPr lang="en-US" sz="900" u="none" strike="noStrike" dirty="0">
                          <a:effectLst/>
                        </a:rPr>
                        <a:t>dependent.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900" u="none" strike="noStrike" dirty="0">
                          <a:effectLst/>
                        </a:rPr>
                        <a:t>• Work with DHS and </a:t>
                      </a:r>
                      <a:r>
                        <a:rPr lang="en-US" sz="900" u="none" strike="noStrike" dirty="0" smtClean="0">
                          <a:effectLst/>
                        </a:rPr>
                        <a:t>your school </a:t>
                      </a:r>
                      <a:r>
                        <a:rPr lang="en-US" sz="900" u="none" strike="noStrike" dirty="0">
                          <a:effectLst/>
                        </a:rPr>
                        <a:t>district </a:t>
                      </a:r>
                      <a:r>
                        <a:rPr lang="en-US" sz="900" u="none" strike="noStrike" dirty="0" smtClean="0">
                          <a:effectLst/>
                        </a:rPr>
                        <a:t>on </a:t>
                      </a:r>
                      <a:r>
                        <a:rPr lang="en-US" sz="900" u="none" strike="noStrike" dirty="0">
                          <a:effectLst/>
                        </a:rPr>
                        <a:t>funding of assistive technology and personal assistants if necessary.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marL="58738" marR="0" indent="-5873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</a:rPr>
                        <a:t>• Continue improving skills from Freshman year.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900" u="none" strike="noStrike" dirty="0" smtClean="0">
                          <a:effectLst/>
                        </a:rPr>
                        <a:t>• Begin researching scholarships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that you might be eligible for in two years.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900" u="none" strike="noStrike" dirty="0">
                          <a:effectLst/>
                        </a:rPr>
                        <a:t>• Follow-up with your local Dept. of Human Services about </a:t>
                      </a:r>
                      <a:r>
                        <a:rPr lang="en-US" sz="900" u="none" strike="noStrike" dirty="0" smtClean="0">
                          <a:effectLst/>
                        </a:rPr>
                        <a:t>eligibility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and steps for applying after turning 18.</a:t>
                      </a:r>
                      <a:r>
                        <a:rPr lang="en-US" sz="900" u="none" strike="noStrike" dirty="0" smtClean="0">
                          <a:effectLst/>
                        </a:rPr>
                        <a:t> 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</a:pPr>
                      <a:r>
                        <a:rPr lang="en-US" sz="900" u="none" strike="noStrike" dirty="0" smtClean="0">
                          <a:effectLst/>
                        </a:rPr>
                        <a:t>• Keep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r</a:t>
                      </a:r>
                      <a:r>
                        <a:rPr lang="en-US" sz="900" u="none" strike="noStrike" dirty="0" smtClean="0">
                          <a:effectLst/>
                        </a:rPr>
                        <a:t>esearching potential </a:t>
                      </a:r>
                      <a:r>
                        <a:rPr lang="en-US" sz="900" u="none" strike="noStrike" dirty="0">
                          <a:effectLst/>
                        </a:rPr>
                        <a:t>scholarships </a:t>
                      </a:r>
                      <a:r>
                        <a:rPr lang="en-US" sz="900" u="none" strike="noStrike" dirty="0" smtClean="0">
                          <a:effectLst/>
                        </a:rPr>
                        <a:t>local, national and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900" u="none" strike="noStrike" dirty="0" smtClean="0">
                          <a:effectLst/>
                        </a:rPr>
                        <a:t>specific </a:t>
                      </a:r>
                      <a:r>
                        <a:rPr lang="en-US" sz="900" u="none" strike="noStrike" dirty="0">
                          <a:effectLst/>
                        </a:rPr>
                        <a:t>for students with disabilities.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marL="58738" indent="-58738" algn="l" fontAlgn="ctr">
                        <a:lnSpc>
                          <a:spcPct val="90000"/>
                        </a:lnSpc>
                        <a:tabLst>
                          <a:tab pos="58738" algn="l"/>
                        </a:tabLst>
                      </a:pPr>
                      <a:r>
                        <a:rPr lang="en-US" sz="900" u="none" strike="noStrike" dirty="0">
                          <a:effectLst/>
                        </a:rPr>
                        <a:t>• </a:t>
                      </a:r>
                      <a:r>
                        <a:rPr lang="en-US" sz="900" u="none" strike="noStrike" dirty="0" smtClean="0">
                          <a:effectLst/>
                        </a:rPr>
                        <a:t>After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18</a:t>
                      </a:r>
                      <a:r>
                        <a:rPr lang="en-US" sz="900" u="none" strike="noStrike" baseline="30000" dirty="0" smtClean="0">
                          <a:effectLst/>
                        </a:rPr>
                        <a:t>th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birthday, a</a:t>
                      </a:r>
                      <a:r>
                        <a:rPr lang="en-US" sz="900" u="none" strike="noStrike" dirty="0" smtClean="0">
                          <a:effectLst/>
                        </a:rPr>
                        <a:t>pply </a:t>
                      </a:r>
                      <a:r>
                        <a:rPr lang="en-US" sz="900" u="none" strike="noStrike" dirty="0">
                          <a:effectLst/>
                        </a:rPr>
                        <a:t>as </a:t>
                      </a:r>
                      <a:r>
                        <a:rPr lang="en-US" sz="900" u="none" strike="noStrike" dirty="0" smtClean="0">
                          <a:effectLst/>
                        </a:rPr>
                        <a:t>an independent </a:t>
                      </a:r>
                      <a:r>
                        <a:rPr lang="en-US" sz="900" u="none" strike="noStrike" dirty="0">
                          <a:effectLst/>
                        </a:rPr>
                        <a:t>as </a:t>
                      </a:r>
                      <a:r>
                        <a:rPr lang="en-US" sz="900" u="none" strike="noStrike" dirty="0" smtClean="0">
                          <a:effectLst/>
                        </a:rPr>
                        <a:t>with </a:t>
                      </a:r>
                      <a:r>
                        <a:rPr lang="en-US" sz="900" u="none" strike="noStrike" dirty="0">
                          <a:effectLst/>
                        </a:rPr>
                        <a:t>the </a:t>
                      </a:r>
                      <a:r>
                        <a:rPr lang="en-US" sz="900" u="none" strike="noStrike" dirty="0" smtClean="0">
                          <a:effectLst/>
                        </a:rPr>
                        <a:t>Dept</a:t>
                      </a:r>
                      <a:r>
                        <a:rPr lang="en-US" sz="900" u="none" strike="noStrike" dirty="0">
                          <a:effectLst/>
                        </a:rPr>
                        <a:t>. of Human Services</a:t>
                      </a:r>
                      <a:r>
                        <a:rPr lang="en-US" sz="900" u="none" strike="noStrike" dirty="0" smtClean="0">
                          <a:effectLst/>
                        </a:rPr>
                        <a:t>.-Voc Rehab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and Home Services.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tabLst>
                          <a:tab pos="58738" algn="l"/>
                        </a:tabLst>
                      </a:pPr>
                      <a:r>
                        <a:rPr lang="en-US" sz="900" u="none" strike="noStrike" dirty="0" smtClean="0">
                          <a:effectLst/>
                        </a:rPr>
                        <a:t>• Apply for Social Security benefit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at: </a:t>
                      </a:r>
                      <a:r>
                        <a:rPr lang="en-US" sz="900" u="none" strike="noStrike" dirty="0" smtClean="0">
                          <a:effectLst/>
                        </a:rPr>
                        <a:t>ssa.gov 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tabLst>
                          <a:tab pos="58738" algn="l"/>
                        </a:tabLst>
                      </a:pPr>
                      <a:r>
                        <a:rPr lang="en-US" sz="900" u="none" strike="noStrike" dirty="0" smtClean="0">
                          <a:effectLst/>
                        </a:rPr>
                        <a:t>• Apply </a:t>
                      </a:r>
                      <a:r>
                        <a:rPr lang="en-US" sz="900" u="none" strike="noStrike" dirty="0" smtClean="0">
                          <a:effectLst/>
                        </a:rPr>
                        <a:t>for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900" u="none" strike="noStrike" dirty="0" smtClean="0">
                          <a:effectLst/>
                        </a:rPr>
                        <a:t>scholarships/ other </a:t>
                      </a:r>
                      <a:r>
                        <a:rPr lang="en-US" sz="900" u="none" strike="noStrike" dirty="0">
                          <a:effectLst/>
                        </a:rPr>
                        <a:t>financial aid/grants.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933048"/>
              </p:ext>
            </p:extLst>
          </p:nvPr>
        </p:nvGraphicFramePr>
        <p:xfrm>
          <a:off x="4648199" y="-19043"/>
          <a:ext cx="4495801" cy="68770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9301"/>
                <a:gridCol w="749300"/>
                <a:gridCol w="749300"/>
                <a:gridCol w="776548"/>
                <a:gridCol w="722052"/>
                <a:gridCol w="749300"/>
              </a:tblGrid>
              <a:tr h="322181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Transition Guide for Students and Families</a:t>
                      </a:r>
                      <a:endParaRPr lang="en-US" sz="1600" b="1" i="0" u="none" strike="noStrike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5065" marR="5065" marT="506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4035" marR="4035" marT="403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4035" marR="4035" marT="403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1" i="0" u="none" strike="noStrike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5065" marR="5065" marT="5065" marB="0" anchor="b"/>
                </a:tc>
              </a:tr>
              <a:tr h="28808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effectLst/>
                        <a:latin typeface="Arial"/>
                      </a:endParaRPr>
                    </a:p>
                  </a:txBody>
                  <a:tcPr marL="5065" marR="5065" marT="5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Middle School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065" marR="5065" marT="5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Freshman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065" marR="5065" marT="5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Sophomore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065" marR="5065" marT="5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Junior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065" marR="5065" marT="5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Senior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065" marR="5065" marT="5065" marB="0" anchor="ctr"/>
                </a:tc>
              </a:tr>
              <a:tr h="279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u="none" strike="noStrike" dirty="0" smtClean="0">
                          <a:effectLst/>
                        </a:rPr>
                        <a:t>Empowerment- Entitlement</a:t>
                      </a:r>
                      <a:endParaRPr lang="en-US" sz="8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065" marR="5065" marT="5065" marB="0" anchor="ctr"/>
                </a:tc>
                <a:tc>
                  <a:txBody>
                    <a:bodyPr/>
                    <a:lstStyle/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800" u="none" strike="noStrike" dirty="0" smtClean="0">
                          <a:effectLst/>
                        </a:rPr>
                        <a:t>• Feel okay with asking questions. 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800" u="none" strike="noStrike" dirty="0" smtClean="0">
                          <a:effectLst/>
                        </a:rPr>
                        <a:t>• Discuss what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it means to be </a:t>
                      </a:r>
                      <a:r>
                        <a:rPr lang="en-US" sz="800" u="none" strike="noStrike" dirty="0" smtClean="0">
                          <a:effectLst/>
                        </a:rPr>
                        <a:t> entitled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</a:rPr>
                        <a:t>and empowered.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800" u="none" strike="noStrike" dirty="0" smtClean="0">
                          <a:effectLst/>
                        </a:rPr>
                        <a:t>• Decide which one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</a:rPr>
                        <a:t>you want to be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– entitled or empowered and why.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065" marR="5065" marT="5065" marB="0" anchor="ctr"/>
                </a:tc>
                <a:tc>
                  <a:txBody>
                    <a:bodyPr/>
                    <a:lstStyle/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800" u="none" strike="noStrike" dirty="0">
                          <a:effectLst/>
                        </a:rPr>
                        <a:t>• Student needs to be able to be given the chance to fail and learn </a:t>
                      </a:r>
                      <a:r>
                        <a:rPr lang="en-US" sz="800" u="none" strike="noStrike" dirty="0" smtClean="0">
                          <a:effectLst/>
                        </a:rPr>
                        <a:t>how to have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a better result the next time. 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800" u="none" strike="noStrike" dirty="0" smtClean="0">
                          <a:effectLst/>
                        </a:rPr>
                        <a:t>• Play an active role in deciding what services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you really need at school. 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800" u="none" strike="noStrike" dirty="0" smtClean="0">
                          <a:effectLst/>
                        </a:rPr>
                        <a:t> 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065" marR="5065" marT="5065" marB="0" anchor="ctr"/>
                </a:tc>
                <a:tc>
                  <a:txBody>
                    <a:bodyPr/>
                    <a:lstStyle/>
                    <a:p>
                      <a:pPr marL="58738" marR="0" indent="-5873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improving skills from Freshman year.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improving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</a:rPr>
                        <a:t>knowledge </a:t>
                      </a:r>
                      <a:r>
                        <a:rPr lang="en-US" sz="800" u="none" strike="noStrike" dirty="0">
                          <a:effectLst/>
                        </a:rPr>
                        <a:t>of </a:t>
                      </a:r>
                      <a:r>
                        <a:rPr lang="en-US" sz="800" u="none" strike="noStrike" dirty="0" smtClean="0">
                          <a:effectLst/>
                        </a:rPr>
                        <a:t>how to lead an  empowered life. </a:t>
                      </a:r>
                      <a:endParaRPr lang="en-US" sz="800" u="none" strike="noStrike" dirty="0" smtClean="0">
                        <a:effectLst/>
                      </a:endParaRP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800" u="none" strike="noStrike" dirty="0" smtClean="0">
                          <a:effectLst/>
                        </a:rPr>
                        <a:t>• Student </a:t>
                      </a:r>
                      <a:r>
                        <a:rPr lang="en-US" sz="800" u="none" strike="noStrike" dirty="0">
                          <a:effectLst/>
                        </a:rPr>
                        <a:t>should begin considering college options, if they haven't already.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065" marR="5065" marT="5065" marB="0" anchor="ctr"/>
                </a:tc>
                <a:tc>
                  <a:txBody>
                    <a:bodyPr/>
                    <a:lstStyle/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800" u="none" strike="noStrike" dirty="0">
                          <a:effectLst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</a:rPr>
                        <a:t>• </a:t>
                      </a:r>
                      <a:r>
                        <a:rPr lang="en-US" sz="800" u="none" strike="noStrike" dirty="0">
                          <a:effectLst/>
                        </a:rPr>
                        <a:t>Student needs to make choice </a:t>
                      </a:r>
                      <a:r>
                        <a:rPr lang="en-US" sz="800" u="none" strike="noStrike" dirty="0" smtClean="0">
                          <a:effectLst/>
                        </a:rPr>
                        <a:t>for leading an empowered life, even when it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is hard</a:t>
                      </a:r>
                      <a:r>
                        <a:rPr lang="en-US" sz="800" u="none" strike="noStrike" dirty="0" smtClean="0">
                          <a:effectLst/>
                        </a:rPr>
                        <a:t>. 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800" u="none" strike="noStrike" dirty="0" smtClean="0">
                          <a:effectLst/>
                        </a:rPr>
                        <a:t>• Talk about what colleges interest you and go on college </a:t>
                      </a:r>
                      <a:r>
                        <a:rPr lang="en-US" sz="800" u="none" strike="noStrike" dirty="0" smtClean="0">
                          <a:effectLst/>
                        </a:rPr>
                        <a:t>visits.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800" u="none" strike="noStrike" dirty="0" smtClean="0">
                          <a:effectLst/>
                        </a:rPr>
                        <a:t>• Student </a:t>
                      </a:r>
                      <a:r>
                        <a:rPr lang="en-US" sz="800" u="none" strike="noStrike" dirty="0">
                          <a:effectLst/>
                        </a:rPr>
                        <a:t>should </a:t>
                      </a:r>
                      <a:r>
                        <a:rPr lang="en-US" sz="800" u="none" strike="noStrike" dirty="0" smtClean="0">
                          <a:effectLst/>
                        </a:rPr>
                        <a:t>make a list </a:t>
                      </a:r>
                      <a:r>
                        <a:rPr lang="en-US" sz="800" u="none" strike="noStrike" dirty="0">
                          <a:effectLst/>
                        </a:rPr>
                        <a:t>of </a:t>
                      </a:r>
                      <a:r>
                        <a:rPr lang="en-US" sz="800" u="none" strike="noStrike" dirty="0" smtClean="0">
                          <a:effectLst/>
                        </a:rPr>
                        <a:t>what they need,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</a:rPr>
                        <a:t>want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and desire to get out of college.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800" u="none" strike="noStrike" dirty="0" smtClean="0">
                          <a:effectLst/>
                        </a:rPr>
                        <a:t>• Update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how each college  visit stacks up to your list.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065" marR="5065" marT="5065" marB="0" anchor="ctr"/>
                </a:tc>
                <a:tc>
                  <a:txBody>
                    <a:bodyPr/>
                    <a:lstStyle/>
                    <a:p>
                      <a:pPr marL="58738" marR="0" indent="-5873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>
                          <a:effectLst/>
                        </a:rPr>
                        <a:t>• </a:t>
                      </a:r>
                      <a:r>
                        <a:rPr lang="en-US" sz="800" u="none" strike="noStrike" dirty="0" smtClean="0">
                          <a:effectLst/>
                        </a:rPr>
                        <a:t>Continue making </a:t>
                      </a:r>
                      <a:r>
                        <a:rPr lang="en-US" sz="800" u="none" strike="noStrike" dirty="0">
                          <a:effectLst/>
                        </a:rPr>
                        <a:t>empowered </a:t>
                      </a:r>
                      <a:r>
                        <a:rPr lang="en-US" sz="800" u="none" strike="noStrike" dirty="0" smtClean="0">
                          <a:effectLst/>
                        </a:rPr>
                        <a:t>decisions.       </a:t>
                      </a:r>
                    </a:p>
                    <a:p>
                      <a:pPr marL="58738" marR="0" indent="-5873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Keep updating your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college visit checklist after each visit.</a:t>
                      </a:r>
                      <a:endParaRPr lang="en-US" sz="800" b="0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800" u="none" strike="noStrike" dirty="0" smtClean="0">
                          <a:effectLst/>
                        </a:rPr>
                        <a:t>• </a:t>
                      </a:r>
                      <a:r>
                        <a:rPr lang="en-US" sz="800" u="none" strike="noStrike" dirty="0">
                          <a:effectLst/>
                        </a:rPr>
                        <a:t>Student should lead </a:t>
                      </a:r>
                      <a:r>
                        <a:rPr lang="en-US" sz="800" u="none" strike="noStrike" dirty="0" smtClean="0">
                          <a:effectLst/>
                        </a:rPr>
                        <a:t>discussions </a:t>
                      </a:r>
                      <a:r>
                        <a:rPr lang="en-US" sz="800" u="none" strike="noStrike" dirty="0">
                          <a:effectLst/>
                        </a:rPr>
                        <a:t>during college visits, not parents</a:t>
                      </a:r>
                      <a:r>
                        <a:rPr lang="en-US" sz="800" u="none" strike="noStrike" dirty="0" smtClean="0">
                          <a:effectLst/>
                        </a:rPr>
                        <a:t>.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800" u="none" strike="noStrike" dirty="0" smtClean="0">
                          <a:effectLst/>
                        </a:rPr>
                        <a:t>• Review and update the list from your  college visits when making decision of where to go next year. 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065" marR="5065" marT="5065" marB="0" anchor="ctr"/>
                </a:tc>
              </a:tr>
              <a:tr h="34719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Stress Management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800" u="none" strike="noStrike" dirty="0" smtClean="0">
                          <a:effectLst/>
                        </a:rPr>
                        <a:t>• Think about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why you feel stressed.</a:t>
                      </a:r>
                      <a:r>
                        <a:rPr lang="en-US" sz="800" u="none" strike="noStrike" dirty="0" smtClean="0">
                          <a:effectLst/>
                        </a:rPr>
                        <a:t> 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800" u="none" strike="noStrike" dirty="0" smtClean="0">
                          <a:effectLst/>
                        </a:rPr>
                        <a:t>• Think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about</a:t>
                      </a:r>
                      <a:r>
                        <a:rPr lang="en-US" sz="800" u="none" strike="noStrike" dirty="0" smtClean="0">
                          <a:effectLst/>
                        </a:rPr>
                        <a:t> how you can control how angry or frustrated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you get</a:t>
                      </a:r>
                      <a:r>
                        <a:rPr lang="en-US" sz="800" u="none" strike="noStrike" dirty="0" smtClean="0">
                          <a:effectLst/>
                        </a:rPr>
                        <a:t>. 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800" u="none" strike="noStrike" dirty="0" smtClean="0">
                          <a:effectLst/>
                        </a:rPr>
                        <a:t>• Keep that strategy in your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mind, and try using it the next time you get mad. 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800" u="none" strike="noStrike" dirty="0" smtClean="0">
                          <a:effectLst/>
                        </a:rPr>
                        <a:t>• Were you able to control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it better? How did you feel afterwards?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800" u="none" strike="noStrike" dirty="0">
                          <a:effectLst/>
                        </a:rPr>
                        <a:t>• Look into </a:t>
                      </a:r>
                      <a:r>
                        <a:rPr lang="en-US" sz="800" u="none" strike="noStrike" dirty="0" smtClean="0">
                          <a:effectLst/>
                        </a:rPr>
                        <a:t>a leisure </a:t>
                      </a:r>
                      <a:r>
                        <a:rPr lang="en-US" sz="800" u="none" strike="noStrike" dirty="0">
                          <a:effectLst/>
                        </a:rPr>
                        <a:t>activity that can help with stress release (Tae Kwon Do, Relaxation Techniques, Meditation, video games, sports</a:t>
                      </a:r>
                      <a:r>
                        <a:rPr lang="en-US" sz="800" u="none" strike="noStrike" dirty="0" smtClean="0">
                          <a:effectLst/>
                        </a:rPr>
                        <a:t>…)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</a:rPr>
                        <a:t>working on controlling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your anger, because only you can do so.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marL="58738" marR="0" indent="-5873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improving skills from Freshman year.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800" u="none" strike="noStrike" dirty="0" smtClean="0">
                          <a:effectLst/>
                        </a:rPr>
                        <a:t>• </a:t>
                      </a:r>
                      <a:r>
                        <a:rPr lang="en-US" sz="800" u="none" strike="noStrike" dirty="0">
                          <a:effectLst/>
                        </a:rPr>
                        <a:t>Continue with leisure </a:t>
                      </a:r>
                      <a:r>
                        <a:rPr lang="en-US" sz="800" u="none" strike="noStrike" dirty="0" smtClean="0">
                          <a:effectLst/>
                        </a:rPr>
                        <a:t>activity.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800" u="none" strike="noStrike" dirty="0" smtClean="0">
                          <a:effectLst/>
                        </a:rPr>
                        <a:t>• Review </a:t>
                      </a:r>
                      <a:r>
                        <a:rPr lang="en-US" sz="800" u="none" strike="noStrike" dirty="0">
                          <a:effectLst/>
                        </a:rPr>
                        <a:t>“How to Develop Your Decision Making Skills </a:t>
                      </a:r>
                      <a:r>
                        <a:rPr lang="en-US" sz="800" u="none" strike="noStrike" dirty="0" smtClean="0">
                          <a:effectLst/>
                        </a:rPr>
                        <a:t>at: </a:t>
                      </a:r>
                      <a:r>
                        <a:rPr lang="en-US" sz="800" u="none" strike="noStrike" dirty="0" smtClean="0">
                          <a:effectLst/>
                        </a:rPr>
                        <a:t>www.hooah4health.com/spirit/decisions .</a:t>
                      </a:r>
                      <a:r>
                        <a:rPr lang="en-US" sz="800" u="none" strike="noStrike" dirty="0" smtClean="0">
                          <a:effectLst/>
                        </a:rPr>
                        <a:t>htm#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marL="58738" marR="0" indent="-5873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improving skills from Sophomore year.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800" u="none" strike="noStrike" dirty="0" smtClean="0">
                          <a:effectLst/>
                        </a:rPr>
                        <a:t>• </a:t>
                      </a:r>
                      <a:r>
                        <a:rPr lang="en-US" sz="800" u="none" strike="noStrike" dirty="0">
                          <a:effectLst/>
                        </a:rPr>
                        <a:t>Learn to take on more </a:t>
                      </a:r>
                      <a:r>
                        <a:rPr lang="en-US" sz="800" u="none" strike="noStrike" dirty="0" smtClean="0">
                          <a:effectLst/>
                        </a:rPr>
                        <a:t>responsibility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</a:t>
                      </a:r>
                      <a:r>
                        <a:rPr lang="en-US" sz="800" u="none" strike="noStrike" dirty="0">
                          <a:effectLst/>
                        </a:rPr>
                        <a:t>with leisure activity. </a:t>
                      </a:r>
                      <a:endParaRPr lang="en-US" sz="800" u="none" strike="noStrike" dirty="0" smtClean="0">
                        <a:effectLst/>
                      </a:endParaRP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</a:t>
                      </a:r>
                      <a:r>
                        <a:rPr lang="en-US" sz="800" u="none" strike="noStrike" dirty="0">
                          <a:effectLst/>
                        </a:rPr>
                        <a:t>focus on improving decision-making skills, as this will decrease stress.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marL="58738" marR="0" indent="-5873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improving skills from Junior year.</a:t>
                      </a: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with leisure activities. </a:t>
                      </a:r>
                      <a:endParaRPr lang="en-US" sz="800" u="none" strike="noStrike" dirty="0" smtClean="0">
                        <a:effectLst/>
                      </a:endParaRPr>
                    </a:p>
                    <a:p>
                      <a:pPr marL="58738" indent="-58738" algn="l" font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800" u="none" strike="noStrike" dirty="0" smtClean="0">
                          <a:effectLst/>
                        </a:rPr>
                        <a:t>• Look </a:t>
                      </a:r>
                      <a:r>
                        <a:rPr lang="en-US" sz="800" u="none" strike="noStrike" dirty="0" smtClean="0">
                          <a:effectLst/>
                        </a:rPr>
                        <a:t>into resources for stress management at colleges of interest.</a:t>
                      </a:r>
                    </a:p>
                    <a:p>
                      <a:pPr marL="58738" marR="0" indent="-5873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Review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Module 4 under H.S. Mentoring at: www.</a:t>
                      </a:r>
                      <a:r>
                        <a:rPr lang="en-US" sz="800" u="none" strike="noStrike" dirty="0" smtClean="0">
                          <a:effectLst/>
                        </a:rPr>
                        <a:t>disability.illinois.edu/beckwith-residential-support-services-nugent-hall/getting-started-nugent-hall/prospective-student for any final tips.</a:t>
                      </a:r>
                      <a:endParaRPr lang="en-US" sz="800" b="0" i="0" u="none" strike="noStrike" dirty="0" smtClean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30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ss">
  <a:themeElements>
    <a:clrScheme name="Compass 1">
      <a:dk1>
        <a:srgbClr val="00007A"/>
      </a:dk1>
      <a:lt1>
        <a:srgbClr val="FFFFFF"/>
      </a:lt1>
      <a:dk2>
        <a:srgbClr val="000066"/>
      </a:dk2>
      <a:lt2>
        <a:srgbClr val="CCECFF"/>
      </a:lt2>
      <a:accent1>
        <a:srgbClr val="6F64C2"/>
      </a:accent1>
      <a:accent2>
        <a:srgbClr val="0089BA"/>
      </a:accent2>
      <a:accent3>
        <a:srgbClr val="AAAAB8"/>
      </a:accent3>
      <a:accent4>
        <a:srgbClr val="DADADA"/>
      </a:accent4>
      <a:accent5>
        <a:srgbClr val="BBB8DD"/>
      </a:accent5>
      <a:accent6>
        <a:srgbClr val="007CA8"/>
      </a:accent6>
      <a:hlink>
        <a:srgbClr val="66CCFF"/>
      </a:hlink>
      <a:folHlink>
        <a:srgbClr val="00CC99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3086</TotalTime>
  <Words>2802</Words>
  <Application>Microsoft Office PowerPoint</Application>
  <PresentationFormat>On-screen Show (4:3)</PresentationFormat>
  <Paragraphs>263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Tahoma</vt:lpstr>
      <vt:lpstr>Times New Roman</vt:lpstr>
      <vt:lpstr>Wingdings</vt:lpstr>
      <vt:lpstr>Compass</vt:lpstr>
      <vt:lpstr>PowerPoint Presentation</vt:lpstr>
      <vt:lpstr>PowerPoint Presentation</vt:lpstr>
      <vt:lpstr>PowerPoint Presentation</vt:lpstr>
      <vt:lpstr>PowerPoint Presentation</vt:lpstr>
    </vt:vector>
  </TitlesOfParts>
  <Company>UIUC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to College for High School Students with Disabilities:</dc:title>
  <dc:creator>kwold2</dc:creator>
  <cp:lastModifiedBy>Lindahl-Lewis, Paige E</cp:lastModifiedBy>
  <cp:revision>135</cp:revision>
  <cp:lastPrinted>2014-11-14T16:43:37Z</cp:lastPrinted>
  <dcterms:created xsi:type="dcterms:W3CDTF">2010-01-13T17:22:48Z</dcterms:created>
  <dcterms:modified xsi:type="dcterms:W3CDTF">2016-03-12T00:10:38Z</dcterms:modified>
</cp:coreProperties>
</file>